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61" r:id="rId4"/>
    <p:sldId id="268" r:id="rId5"/>
    <p:sldId id="262" r:id="rId6"/>
    <p:sldId id="263" r:id="rId7"/>
    <p:sldId id="264" r:id="rId8"/>
    <p:sldId id="265" r:id="rId9"/>
    <p:sldId id="266" r:id="rId10"/>
    <p:sldId id="258" r:id="rId11"/>
    <p:sldId id="259" r:id="rId12"/>
    <p:sldId id="260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948" y="3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abc183dbce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abc183dbce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4d4ceab546d6442b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4d4ceab546d6442b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3abc183dbce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3abc183dbce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abc183dbce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abc183dbce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abc183dbce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abc183dbce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9" cy="51421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16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Udržitelnost potravin na talíři</a:t>
            </a:r>
            <a:endParaRPr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T</a:t>
            </a:r>
            <a:r>
              <a:rPr lang="cs" dirty="0"/>
              <a:t>řída GK2.A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Shrnutí Bistro Karel, </a:t>
            </a:r>
            <a:r>
              <a:rPr lang="cs-CZ" dirty="0" err="1"/>
              <a:t>MetroFarm</a:t>
            </a:r>
            <a:r>
              <a:rPr lang="cs-CZ" dirty="0"/>
              <a:t> </a:t>
            </a:r>
            <a:endParaRPr dirty="0"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V</a:t>
            </a:r>
            <a:r>
              <a:rPr lang="cs" dirty="0"/>
              <a:t> bistru Karel jsme ochutnali například kávovou majonézu, byla moc dobrá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-CZ" dirty="0"/>
              <a:t>N</a:t>
            </a:r>
            <a:r>
              <a:rPr lang="cs" dirty="0"/>
              <a:t>a farmě MetroFarm jsme si vyzkoušeli sklízet zeleninu</a:t>
            </a:r>
            <a:endParaRPr dirty="0"/>
          </a:p>
        </p:txBody>
      </p:sp>
      <p:pic>
        <p:nvPicPr>
          <p:cNvPr id="69" name="Google Shape;69;p15" title="EFE13E61-1623-4979-BDA2-B5CEFABA2BA5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58219" y="2131650"/>
            <a:ext cx="2074076" cy="2765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 title="IMG_1994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7899" y="2649186"/>
            <a:ext cx="2008167" cy="2247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 title="IMG_1995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00400" y="2328972"/>
            <a:ext cx="2513251" cy="2404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 err="1"/>
              <a:t>MetroPole</a:t>
            </a:r>
            <a:r>
              <a:rPr lang="cs-CZ" dirty="0"/>
              <a:t> Jinonice</a:t>
            </a:r>
            <a:br>
              <a:rPr lang="cs-CZ" dirty="0"/>
            </a:br>
            <a:r>
              <a:rPr lang="cs-CZ" dirty="0"/>
              <a:t> a Prokopská farma</a:t>
            </a:r>
            <a:endParaRPr dirty="0"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96850" y="1780308"/>
            <a:ext cx="9205800" cy="27999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Druhé dvě farmy byli celkově jiné než první dvě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dirty="0"/>
              <a:t>  chytali jsme slepice a orali pole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dirty="0"/>
              <a:t>celkově jsme si to moc užili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78" name="Google Shape;78;p16" title="81CA28E3-DA44-4E9E-B8DF-6B0581908E6E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2124" y="0"/>
            <a:ext cx="2171874" cy="2895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6" title="IMG_2097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4225" y="0"/>
            <a:ext cx="1877898" cy="250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6" title="IMG_2094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94225" y="2337875"/>
            <a:ext cx="1877898" cy="2503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6" title="IMG_2014.jpe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60074" y="2780550"/>
            <a:ext cx="1772225" cy="2362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6" title="IMG_2103.jpe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07238" y="2780550"/>
            <a:ext cx="1877898" cy="250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Závěr</a:t>
            </a:r>
            <a:endParaRPr dirty="0"/>
          </a:p>
        </p:txBody>
      </p:sp>
      <p:sp>
        <p:nvSpPr>
          <p:cNvPr id="88" name="Google Shape;88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kdybych měl vypíchnout pár zajímavých věcí, tak určitě mezi ně zařadím:</a:t>
            </a:r>
            <a:endParaRPr dirty="0"/>
          </a:p>
          <a:p>
            <a:pPr marL="285750" indent="-285750">
              <a:spcBef>
                <a:spcPts val="1200"/>
              </a:spcBef>
            </a:pPr>
            <a:r>
              <a:rPr lang="cs" dirty="0"/>
              <a:t>orání pole</a:t>
            </a:r>
            <a:endParaRPr dirty="0"/>
          </a:p>
          <a:p>
            <a:pPr marL="285750" indent="-285750">
              <a:spcBef>
                <a:spcPts val="1200"/>
              </a:spcBef>
            </a:pPr>
            <a:r>
              <a:rPr lang="cs" dirty="0"/>
              <a:t>chytání slepic </a:t>
            </a:r>
            <a:endParaRPr dirty="0"/>
          </a:p>
          <a:p>
            <a:pPr marL="285750" indent="-285750">
              <a:spcBef>
                <a:spcPts val="1200"/>
              </a:spcBef>
            </a:pPr>
            <a:r>
              <a:rPr lang="cs" dirty="0"/>
              <a:t>ochutnávka v bistru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/>
              <a:t>naše třida navštívila celkem 4 místa:</a:t>
            </a:r>
          </a:p>
          <a:p>
            <a:r>
              <a:rPr lang="cs-CZ" dirty="0"/>
              <a:t>Metro </a:t>
            </a:r>
            <a:r>
              <a:rPr lang="cs-CZ" dirty="0" err="1"/>
              <a:t>Farm</a:t>
            </a:r>
            <a:endParaRPr lang="cs-CZ" dirty="0"/>
          </a:p>
          <a:p>
            <a:endParaRPr lang="cs-CZ" dirty="0"/>
          </a:p>
          <a:p>
            <a:r>
              <a:rPr lang="cs-CZ" dirty="0"/>
              <a:t>Bistro Karel</a:t>
            </a:r>
          </a:p>
          <a:p>
            <a:endParaRPr lang="cs-CZ" dirty="0"/>
          </a:p>
          <a:p>
            <a:r>
              <a:rPr lang="cs-CZ" dirty="0" err="1"/>
              <a:t>MetroPole</a:t>
            </a:r>
            <a:r>
              <a:rPr lang="cs-CZ" dirty="0"/>
              <a:t> Jinonice</a:t>
            </a:r>
          </a:p>
          <a:p>
            <a:endParaRPr lang="cs-CZ" dirty="0"/>
          </a:p>
          <a:p>
            <a:r>
              <a:rPr lang="cs-CZ" dirty="0"/>
              <a:t>Prokopská farma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dirty="0"/>
              <a:t>velmi jsme si to užili a dozvěděli jsme se spustu nových věcí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cs" dirty="0"/>
              <a:t>bylo to velmi poučné a zajímavé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dirty="0"/>
          </a:p>
        </p:txBody>
      </p:sp>
      <p:pic>
        <p:nvPicPr>
          <p:cNvPr id="62" name="Google Shape;62;p14" title="IMG_1992.jpe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8445" y="445025"/>
            <a:ext cx="2136326" cy="284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456F0A-D573-4A82-BBAA-5C2142A01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Co jsme se dozvěděli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234C2B5-3084-4DA3-9239-39B14401D1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152474"/>
            <a:ext cx="5361736" cy="3606561"/>
          </a:xfrm>
        </p:spPr>
        <p:txBody>
          <a:bodyPr>
            <a:normAutofit fontScale="92500"/>
          </a:bodyPr>
          <a:lstStyle/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●"/>
            </a:pPr>
            <a:r>
              <a:rPr lang="cs-CZ" sz="18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Možnost vidět, jak roste zelenina</a:t>
            </a: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●"/>
            </a:pPr>
            <a:r>
              <a:rPr lang="cs-CZ" sz="18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Jak kompostovat  bioodpad z kuchyně</a:t>
            </a: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●"/>
            </a:pPr>
            <a:r>
              <a:rPr lang="cs-CZ" sz="18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Kdy a jak se sklízí zelenina</a:t>
            </a: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●"/>
            </a:pPr>
            <a:r>
              <a:rPr lang="cs-CZ" sz="18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Zjistit zda je daná rostlina čerstvá </a:t>
            </a: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●"/>
            </a:pPr>
            <a:r>
              <a:rPr lang="cs-CZ" sz="18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Zjistit, </a:t>
            </a:r>
            <a:r>
              <a:rPr lang="cs-CZ" dirty="0">
                <a:latin typeface="Arial" panose="020B0604020202020204" pitchFamily="34" charset="0"/>
                <a:ea typeface="Arial" panose="020B0604020202020204" pitchFamily="34" charset="0"/>
              </a:rPr>
              <a:t>p</a:t>
            </a:r>
            <a:r>
              <a:rPr lang="cs-CZ" sz="18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roč jsou lokální potraviny lepší než ostatní</a:t>
            </a: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●"/>
            </a:pPr>
            <a:r>
              <a:rPr lang="cs-CZ" dirty="0">
                <a:latin typeface="Arial" panose="020B0604020202020204" pitchFamily="34" charset="0"/>
                <a:ea typeface="Arial" panose="020B0604020202020204" pitchFamily="34" charset="0"/>
              </a:rPr>
              <a:t>Jak funguje spolupráce mezi farmou a </a:t>
            </a:r>
            <a:r>
              <a:rPr lang="cs-CZ" dirty="0" err="1">
                <a:latin typeface="Arial" panose="020B0604020202020204" pitchFamily="34" charset="0"/>
                <a:ea typeface="Arial" panose="020B0604020202020204" pitchFamily="34" charset="0"/>
              </a:rPr>
              <a:t>gastroprovozem</a:t>
            </a:r>
            <a:endParaRPr lang="cs-CZ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●"/>
            </a:pPr>
            <a:r>
              <a:rPr lang="cs-CZ" sz="1800" u="none" strike="noStrike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Proč je důležitá spolupráce s místními farmáři při výběru surovin</a:t>
            </a:r>
          </a:p>
          <a:p>
            <a:pPr marL="342900" lvl="0" indent="-342900">
              <a:lnSpc>
                <a:spcPct val="115000"/>
              </a:lnSpc>
              <a:buFont typeface="Arial" panose="020B0604020202020204" pitchFamily="34" charset="0"/>
              <a:buChar char="●"/>
            </a:pPr>
            <a:r>
              <a:rPr lang="en-US" dirty="0">
                <a:latin typeface="Arial" panose="020B0604020202020204" pitchFamily="34" charset="0"/>
              </a:rPr>
              <a:t>Jak </a:t>
            </a:r>
            <a:r>
              <a:rPr lang="en-US" dirty="0" err="1">
                <a:latin typeface="Arial" panose="020B0604020202020204" pitchFamily="34" charset="0"/>
              </a:rPr>
              <a:t>funguje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distribuce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potravin</a:t>
            </a:r>
            <a:r>
              <a:rPr lang="en-US" dirty="0">
                <a:latin typeface="Arial" panose="020B0604020202020204" pitchFamily="34" charset="0"/>
              </a:rPr>
              <a:t> do </a:t>
            </a:r>
            <a:r>
              <a:rPr lang="en-US" dirty="0" err="1">
                <a:latin typeface="Arial" panose="020B0604020202020204" pitchFamily="34" charset="0"/>
              </a:rPr>
              <a:t>gastropodniků</a:t>
            </a:r>
            <a:r>
              <a:rPr lang="en-US" dirty="0">
                <a:latin typeface="Arial" panose="020B0604020202020204" pitchFamily="34" charset="0"/>
              </a:rPr>
              <a:t> a </a:t>
            </a:r>
            <a:r>
              <a:rPr lang="en-US" dirty="0" err="1">
                <a:latin typeface="Arial" panose="020B0604020202020204" pitchFamily="34" charset="0"/>
              </a:rPr>
              <a:t>proč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jsou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lokální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suroviny</a:t>
            </a:r>
            <a:r>
              <a:rPr lang="en-US" dirty="0">
                <a:latin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</a:rPr>
              <a:t>výhodnější</a:t>
            </a:r>
            <a:endParaRPr lang="cs-CZ" dirty="0">
              <a:latin typeface="Arial" panose="020B0604020202020204" pitchFamily="34" charset="0"/>
            </a:endParaRP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3AB5D0C-0E37-4E9C-83A1-98C5F6B26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5052" y="731375"/>
            <a:ext cx="2917248" cy="38896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67025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>
            <a:spLocks noGrp="1"/>
          </p:cNvSpPr>
          <p:nvPr>
            <p:ph type="title"/>
          </p:nvPr>
        </p:nvSpPr>
        <p:spPr>
          <a:xfrm>
            <a:off x="242370" y="1632503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Hodnoty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cs" dirty="0"/>
              <a:t>Zdraví: kvalitní a poctivé potraviny.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dirty="0"/>
              <a:t>Ekologie: šetrnost k přírodě a půdě 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dirty="0"/>
              <a:t>Spravedlnost: férové podmínky.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cs" dirty="0"/>
              <a:t>Péče: odpovědnost ke zvířatům i krajině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32FDCF-6AE8-0D06-2FCE-106B3DEB5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Metro </a:t>
            </a:r>
            <a:r>
              <a:rPr lang="cs-CZ" dirty="0" err="1"/>
              <a:t>farm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BB5A61-5E30-87E4-A6D9-9B9F64D166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1" y="1549401"/>
            <a:ext cx="7598569" cy="2736850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Kompostování</a:t>
            </a:r>
          </a:p>
          <a:p>
            <a:endParaRPr lang="cs-CZ" dirty="0"/>
          </a:p>
          <a:p>
            <a:r>
              <a:rPr lang="cs-CZ" dirty="0"/>
              <a:t>Skleníky</a:t>
            </a:r>
          </a:p>
          <a:p>
            <a:endParaRPr lang="cs-CZ" dirty="0"/>
          </a:p>
          <a:p>
            <a:r>
              <a:rPr lang="cs-CZ" dirty="0"/>
              <a:t>Sběr zeleniny</a:t>
            </a:r>
          </a:p>
          <a:p>
            <a:endParaRPr lang="cs-CZ" dirty="0"/>
          </a:p>
          <a:p>
            <a:r>
              <a:rPr lang="cs-CZ" dirty="0"/>
              <a:t>Využití v restauracích</a:t>
            </a:r>
          </a:p>
          <a:p>
            <a:endParaRPr lang="cs-CZ" dirty="0"/>
          </a:p>
          <a:p>
            <a:r>
              <a:rPr lang="cs-CZ" dirty="0"/>
              <a:t>Chov koz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167DF56-C7A7-C409-E02E-58FE7A604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9661" y="2917825"/>
            <a:ext cx="3460937" cy="19467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/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678481CB-3095-FB0A-0139-32B0E4EC7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267" y="379962"/>
            <a:ext cx="2922383" cy="21917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3448222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CA4879E-6A89-5FB9-9EE6-47D3C46F7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Bistro Karel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C88DDF-F9C0-165E-C46E-98B9DBD7B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Možnost ptát se zakladatelů</a:t>
            </a:r>
          </a:p>
          <a:p>
            <a:pPr marL="114300" indent="0">
              <a:buNone/>
            </a:pPr>
            <a:endParaRPr lang="cs-CZ" dirty="0"/>
          </a:p>
          <a:p>
            <a:r>
              <a:rPr lang="cs-CZ" dirty="0"/>
              <a:t>Vaření bez zbytečného plýtvání</a:t>
            </a:r>
          </a:p>
          <a:p>
            <a:endParaRPr lang="cs-CZ" dirty="0"/>
          </a:p>
          <a:p>
            <a:r>
              <a:rPr lang="cs-CZ" dirty="0"/>
              <a:t>Různé kombinace chutí</a:t>
            </a:r>
          </a:p>
          <a:p>
            <a:endParaRPr lang="cs-CZ" dirty="0"/>
          </a:p>
          <a:p>
            <a:r>
              <a:rPr lang="cs-CZ" dirty="0"/>
              <a:t>Zpracování zeleniny (nakládání)</a:t>
            </a:r>
          </a:p>
          <a:p>
            <a:endParaRPr lang="cs-CZ" dirty="0"/>
          </a:p>
          <a:p>
            <a:r>
              <a:rPr lang="cs-CZ" dirty="0"/>
              <a:t>Ochutnávání</a:t>
            </a:r>
          </a:p>
          <a:p>
            <a:endParaRPr lang="cs-CZ" dirty="0"/>
          </a:p>
          <a:p>
            <a:r>
              <a:rPr lang="cs-CZ" dirty="0"/>
              <a:t>Pěkné prostředí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F373D0E-694E-E507-0344-E82A32DDB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500" y="319678"/>
            <a:ext cx="3027344" cy="20177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BA77B95-A125-6A13-70F5-25D186449C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680738"/>
            <a:ext cx="4035474" cy="20177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7006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16E0FB-D627-C040-F981-3B880E2ED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MetroPole</a:t>
            </a:r>
            <a:r>
              <a:rPr lang="cs-CZ" dirty="0"/>
              <a:t> Jinonice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D9D31B-B0FE-6246-9E21-D2AA73736B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Odběry zeleniny</a:t>
            </a:r>
          </a:p>
          <a:p>
            <a:endParaRPr lang="cs-CZ" dirty="0"/>
          </a:p>
          <a:p>
            <a:r>
              <a:rPr lang="cs-CZ" dirty="0"/>
              <a:t>Ochutnávání zeleniny a bylinek</a:t>
            </a:r>
          </a:p>
          <a:p>
            <a:endParaRPr lang="cs-CZ" dirty="0"/>
          </a:p>
          <a:p>
            <a:r>
              <a:rPr lang="cs-CZ" dirty="0"/>
              <a:t>Chov slepic</a:t>
            </a:r>
          </a:p>
          <a:p>
            <a:endParaRPr lang="cs-CZ" dirty="0"/>
          </a:p>
          <a:p>
            <a:r>
              <a:rPr lang="cs-CZ" dirty="0"/>
              <a:t>Zazimování záhonků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0D5B9D4-323C-5C53-9CE8-C0642FCAA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7945" y="2764690"/>
            <a:ext cx="2903821" cy="21724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F0E3478-7A53-2E7C-8501-3BAFC52F5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070" y="298562"/>
            <a:ext cx="3329933" cy="22205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5101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13EC55-F2AC-4870-2061-C148B3707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Prokopská farma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6564CC-C08C-A4C5-5079-E747672784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Chov slepic</a:t>
            </a:r>
          </a:p>
          <a:p>
            <a:endParaRPr lang="cs-CZ" dirty="0"/>
          </a:p>
          <a:p>
            <a:r>
              <a:rPr lang="cs-CZ" dirty="0"/>
              <a:t>Přizpůsobení rostlin v daném prostředí</a:t>
            </a:r>
          </a:p>
          <a:p>
            <a:endParaRPr lang="cs-CZ" dirty="0"/>
          </a:p>
          <a:p>
            <a:r>
              <a:rPr lang="cs-CZ" dirty="0"/>
              <a:t>Pomůcky k udržování záhonků</a:t>
            </a:r>
          </a:p>
          <a:p>
            <a:endParaRPr lang="cs-CZ" dirty="0"/>
          </a:p>
          <a:p>
            <a:r>
              <a:rPr lang="cs-CZ" dirty="0"/>
              <a:t>Ochutnávání ovoce a zeleniny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2B9CA87-C196-CB60-FCA4-236DCCA70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1459" y="2725482"/>
            <a:ext cx="2840501" cy="21303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106DFE1-D123-D683-4717-EA4ABE9EE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908" y="187826"/>
            <a:ext cx="2836598" cy="22301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8168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1B1F38-5080-AB02-EA67-9919B71B6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Závěr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A6B83CB-B5C9-A448-B17A-AF773FF68A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Shrnutí exkurzí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3174911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274</Words>
  <Application>Microsoft Office PowerPoint</Application>
  <PresentationFormat>Předvádění na obrazovce (16:9)</PresentationFormat>
  <Paragraphs>81</Paragraphs>
  <Slides>12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4" baseType="lpstr">
      <vt:lpstr>Arial</vt:lpstr>
      <vt:lpstr>Simple Dark</vt:lpstr>
      <vt:lpstr>Udržitelnost potravin na talíři</vt:lpstr>
      <vt:lpstr>Prezentace aplikace PowerPoint</vt:lpstr>
      <vt:lpstr>Co jsme se dozvěděli</vt:lpstr>
      <vt:lpstr>Hodnoty </vt:lpstr>
      <vt:lpstr>Metro farm</vt:lpstr>
      <vt:lpstr>Bistro Karel</vt:lpstr>
      <vt:lpstr>MetroPole Jinonice</vt:lpstr>
      <vt:lpstr>Prokopská farma</vt:lpstr>
      <vt:lpstr>Závěr</vt:lpstr>
      <vt:lpstr>Shrnutí Bistro Karel, MetroFarm </vt:lpstr>
      <vt:lpstr>MetroPole Jinonice  a Prokopská farma</vt:lpstr>
      <vt:lpstr>Závěr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udržitelnost potravin na talíři</dc:title>
  <dc:creator>Dobromila Leitnerová</dc:creator>
  <cp:lastModifiedBy>Dobromila Leitnerová</cp:lastModifiedBy>
  <cp:revision>5</cp:revision>
  <dcterms:modified xsi:type="dcterms:W3CDTF">2025-12-15T13:37:05Z</dcterms:modified>
</cp:coreProperties>
</file>