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6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rawings/drawing1.xml" ContentType="application/vnd.openxmlformats-officedocument.drawingml.chartshapes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8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2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4"/>
  </p:sldMasterIdLst>
  <p:notesMasterIdLst>
    <p:notesMasterId r:id="rId13"/>
  </p:notesMasterIdLst>
  <p:sldIdLst>
    <p:sldId id="341" r:id="rId5"/>
    <p:sldId id="371" r:id="rId6"/>
    <p:sldId id="441" r:id="rId7"/>
    <p:sldId id="442" r:id="rId8"/>
    <p:sldId id="443" r:id="rId9"/>
    <p:sldId id="444" r:id="rId10"/>
    <p:sldId id="445" r:id="rId11"/>
    <p:sldId id="447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C86"/>
    <a:srgbClr val="1B6E90"/>
    <a:srgbClr val="61AE61"/>
    <a:srgbClr val="864300"/>
    <a:srgbClr val="CA3030"/>
    <a:srgbClr val="DEA900"/>
    <a:srgbClr val="3EBA12"/>
    <a:srgbClr val="663300"/>
    <a:srgbClr val="3E1B5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3B4DD-413D-48B0-8490-829236DB6B37}" v="6" dt="2020-02-21T16:42:20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0" autoAdjust="0"/>
    <p:restoredTop sz="95370" autoAdjust="0"/>
  </p:normalViewPr>
  <p:slideViewPr>
    <p:cSldViewPr>
      <p:cViewPr varScale="1">
        <p:scale>
          <a:sx n="86" d="100"/>
          <a:sy n="86" d="100"/>
        </p:scale>
        <p:origin x="146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36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693B4DD-413D-48B0-8490-829236DB6B37}"/>
    <pc:docChg chg="delSld">
      <pc:chgData name="" userId="" providerId="" clId="Web-{B693B4DD-413D-48B0-8490-829236DB6B37}" dt="2020-02-21T16:42:20.236" v="5"/>
      <pc:docMkLst>
        <pc:docMk/>
      </pc:docMkLst>
      <pc:sldChg chg="del">
        <pc:chgData name="" userId="" providerId="" clId="Web-{B693B4DD-413D-48B0-8490-829236DB6B37}" dt="2020-02-21T16:42:14.596" v="0"/>
        <pc:sldMkLst>
          <pc:docMk/>
          <pc:sldMk cId="1882846582" sldId="448"/>
        </pc:sldMkLst>
      </pc:sldChg>
      <pc:sldChg chg="del">
        <pc:chgData name="" userId="" providerId="" clId="Web-{B693B4DD-413D-48B0-8490-829236DB6B37}" dt="2020-02-21T16:42:15.377" v="1"/>
        <pc:sldMkLst>
          <pc:docMk/>
          <pc:sldMk cId="1599725606" sldId="449"/>
        </pc:sldMkLst>
      </pc:sldChg>
      <pc:sldChg chg="del">
        <pc:chgData name="" userId="" providerId="" clId="Web-{B693B4DD-413D-48B0-8490-829236DB6B37}" dt="2020-02-21T16:42:16.299" v="2"/>
        <pc:sldMkLst>
          <pc:docMk/>
          <pc:sldMk cId="1899507804" sldId="450"/>
        </pc:sldMkLst>
      </pc:sldChg>
      <pc:sldChg chg="del">
        <pc:chgData name="" userId="" providerId="" clId="Web-{B693B4DD-413D-48B0-8490-829236DB6B37}" dt="2020-02-21T16:42:17.486" v="3"/>
        <pc:sldMkLst>
          <pc:docMk/>
          <pc:sldMk cId="3241995612" sldId="451"/>
        </pc:sldMkLst>
      </pc:sldChg>
      <pc:sldChg chg="del">
        <pc:chgData name="" userId="" providerId="" clId="Web-{B693B4DD-413D-48B0-8490-829236DB6B37}" dt="2020-02-21T16:42:18.236" v="4"/>
        <pc:sldMkLst>
          <pc:docMk/>
          <pc:sldMk cId="3161250780" sldId="452"/>
        </pc:sldMkLst>
      </pc:sldChg>
      <pc:sldChg chg="del">
        <pc:chgData name="" userId="" providerId="" clId="Web-{B693B4DD-413D-48B0-8490-829236DB6B37}" dt="2020-02-21T16:42:20.236" v="5"/>
        <pc:sldMkLst>
          <pc:docMk/>
          <pc:sldMk cId="470287748" sldId="45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25503911895"/>
          <c:y val="0.24480819556665201"/>
          <c:w val="0.61273608920079503"/>
          <c:h val="0.61476484702028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DEA90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9C4-1A42-AC81-A34F9D3EDF1D}"/>
              </c:ext>
            </c:extLst>
          </c:dPt>
          <c:dPt>
            <c:idx val="1"/>
            <c:bubble3D val="0"/>
            <c:spPr>
              <a:solidFill>
                <a:srgbClr val="DEA900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9C4-1A42-AC81-A34F9D3EDF1D}"/>
              </c:ext>
            </c:extLst>
          </c:dPt>
          <c:dPt>
            <c:idx val="2"/>
            <c:bubble3D val="0"/>
            <c:spPr>
              <a:solidFill>
                <a:srgbClr val="DEA900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9C4-1A42-AC81-A34F9D3EDF1D}"/>
              </c:ext>
            </c:extLst>
          </c:dPt>
          <c:dPt>
            <c:idx val="3"/>
            <c:bubble3D val="0"/>
            <c:spPr>
              <a:solidFill>
                <a:srgbClr val="DEA900">
                  <a:alpha val="1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9C4-1A42-AC81-A34F9D3EDF1D}"/>
              </c:ext>
            </c:extLst>
          </c:dPt>
          <c:dPt>
            <c:idx val="4"/>
            <c:bubble3D val="0"/>
            <c:spPr>
              <a:solidFill>
                <a:srgbClr val="DEA900">
                  <a:alpha val="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9C4-1A42-AC81-A34F9D3EDF1D}"/>
              </c:ext>
            </c:extLst>
          </c:dPt>
          <c:dLbls>
            <c:dLbl>
              <c:idx val="0"/>
              <c:layout>
                <c:manualLayout>
                  <c:x val="0.12722843286810409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9C4-1A42-AC81-A34F9D3EDF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98791011133626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9C4-1A42-AC81-A34F9D3EDF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8505953871724232"/>
                  <c:y val="-5.909163723717016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9C4-1A42-AC81-A34F9D3EDF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8312879943535034E-2"/>
                  <c:y val="-0.1350665993992460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9C4-1A42-AC81-A34F9D3EDF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8312879943534978E-2"/>
                  <c:y val="-0.1603915867866047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9C4-1A42-AC81-A34F9D3EDF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5"/>
                <c:pt idx="0">
                  <c:v>Evropa</c:v>
                </c:pt>
                <c:pt idx="1">
                  <c:v>Asie</c:v>
                </c:pt>
                <c:pt idx="2">
                  <c:v>Severní Amerika</c:v>
                </c:pt>
                <c:pt idx="3">
                  <c:v>Afrika</c:v>
                </c:pt>
                <c:pt idx="4">
                  <c:v>Latinská Amerika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5"/>
                <c:pt idx="0">
                  <c:v>7462239.8837000048</c:v>
                </c:pt>
                <c:pt idx="1">
                  <c:v>3434389.617397259</c:v>
                </c:pt>
                <c:pt idx="2">
                  <c:v>1476682.2141869788</c:v>
                </c:pt>
                <c:pt idx="3">
                  <c:v>550333.94299999974</c:v>
                </c:pt>
                <c:pt idx="4">
                  <c:v>335740.06482831627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9C4-1A42-AC81-A34F9D3ED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3360290658797"/>
          <c:y val="0.22114209532274201"/>
          <c:w val="0.53620592477281703"/>
          <c:h val="0.585714241627473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9A4-434A-96F0-0E2FCD8FDD3C}"/>
              </c:ext>
            </c:extLst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9A4-434A-96F0-0E2FCD8FDD3C}"/>
              </c:ext>
            </c:extLst>
          </c:dPt>
          <c:dPt>
            <c:idx val="2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9A4-434A-96F0-0E2FCD8FDD3C}"/>
              </c:ext>
            </c:extLst>
          </c:dPt>
          <c:dPt>
            <c:idx val="3"/>
            <c:bubble3D val="0"/>
            <c:spPr>
              <a:solidFill>
                <a:srgbClr val="2F6C86">
                  <a:alpha val="16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9A4-434A-96F0-0E2FCD8FDD3C}"/>
              </c:ext>
            </c:extLst>
          </c:dPt>
          <c:dPt>
            <c:idx val="4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9A4-434A-96F0-0E2FCD8FDD3C}"/>
              </c:ext>
            </c:extLst>
          </c:dPt>
          <c:dPt>
            <c:idx val="5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9A4-434A-96F0-0E2FCD8FDD3C}"/>
              </c:ext>
            </c:extLst>
          </c:dPt>
          <c:dLbls>
            <c:dLbl>
              <c:idx val="0"/>
              <c:layout>
                <c:manualLayout>
                  <c:x val="0.14352127180188401"/>
                  <c:y val="-5.914637099961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2470063242591915"/>
                      <c:h val="0.11142072643743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6146143077712"/>
                  <c:y val="9.954511616523420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36382642401777632"/>
                      <c:h val="0.1823684552688001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4950132479362929"/>
                  <c:y val="2.17986681725359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24625858220006624"/>
                      <c:h val="0.182611289430276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1661126877418802"/>
                  <c:y val="-5.63047014223325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28958430156041709"/>
                      <c:h val="7.904283824058044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7481342940971226"/>
                  <c:y val="-0.117415415953885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35186631803428597"/>
                      <c:h val="0.10951820682587068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3886766048555205"/>
                  <c:y val="-0.1699354736732076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29954085435651567"/>
                      <c:h val="0.2496335179977717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Evropa</c:v>
                </c:pt>
                <c:pt idx="1">
                  <c:v>Afrika</c:v>
                </c:pt>
                <c:pt idx="2">
                  <c:v>Latinská Amerika</c:v>
                </c:pt>
                <c:pt idx="3">
                  <c:v>Asie</c:v>
                </c:pt>
                <c:pt idx="4">
                  <c:v>Oceánie</c:v>
                </c:pt>
                <c:pt idx="5">
                  <c:v>Severní Amerika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1699119.0458999998</c:v>
                </c:pt>
                <c:pt idx="1">
                  <c:v>1258648.2180800003</c:v>
                </c:pt>
                <c:pt idx="2">
                  <c:v>740278.09579103813</c:v>
                </c:pt>
                <c:pt idx="3">
                  <c:v>666832.44275642978</c:v>
                </c:pt>
                <c:pt idx="4">
                  <c:v>217250.04</c:v>
                </c:pt>
                <c:pt idx="5">
                  <c:v>151966.30921879641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9A4-434A-96F0-0E2FCD8FDD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79357017599665"/>
          <c:y val="0.22268843009795664"/>
          <c:w val="0.39671922701608536"/>
          <c:h val="0.5863802402030123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2E3-154F-94CF-E8FDCFF52F85}"/>
              </c:ext>
            </c:extLst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2E3-154F-94CF-E8FDCFF52F85}"/>
              </c:ext>
            </c:extLst>
          </c:dPt>
          <c:dPt>
            <c:idx val="2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2E3-154F-94CF-E8FDCFF52F85}"/>
              </c:ext>
            </c:extLst>
          </c:dPt>
          <c:dPt>
            <c:idx val="3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2E3-154F-94CF-E8FDCFF52F8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2E3-154F-94CF-E8FDCFF52F8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2E3-154F-94CF-E8FDCFF52F85}"/>
              </c:ext>
            </c:extLst>
          </c:dPt>
          <c:dLbls>
            <c:dLbl>
              <c:idx val="0"/>
              <c:layout>
                <c:manualLayout>
                  <c:x val="0.17543180943196601"/>
                  <c:y val="-2.11644504447589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2E3-154F-94CF-E8FDCFF52F85}"/>
                </c:ext>
                <c:ext xmlns:c15="http://schemas.microsoft.com/office/drawing/2012/chart" uri="{CE6537A1-D6FC-4f65-9D91-7224C49458BB}">
                  <c15:layout>
                    <c:manualLayout>
                      <c:w val="0.23326855304799882"/>
                      <c:h val="0.1889505301730086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399556201766201"/>
                  <c:y val="4.232863015220530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2E3-154F-94CF-E8FDCFF52F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7995158564722"/>
                  <c:y val="-2.82190867681368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2E3-154F-94CF-E8FDCFF52F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533213200512191E-2"/>
                  <c:y val="-0.1988701081284402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2E3-154F-94CF-E8FDCFF52F85}"/>
                </c:ext>
                <c:ext xmlns:c15="http://schemas.microsoft.com/office/drawing/2012/chart" uri="{CE6537A1-D6FC-4f65-9D91-7224C49458BB}">
                  <c15:layout>
                    <c:manualLayout>
                      <c:w val="0.50836062519773051"/>
                      <c:h val="0.1869800048470696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4.9840768368407597E-2"/>
                  <c:y val="-0.1479568936784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2E3-154F-94CF-E8FDCFF52F85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4"/>
                <c:pt idx="0">
                  <c:v>Evropa</c:v>
                </c:pt>
                <c:pt idx="1">
                  <c:v>Afrika</c:v>
                </c:pt>
                <c:pt idx="2">
                  <c:v>Latinská Amerika</c:v>
                </c:pt>
                <c:pt idx="3">
                  <c:v>Asie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4"/>
                <c:pt idx="0">
                  <c:v>17246818</c:v>
                </c:pt>
                <c:pt idx="1">
                  <c:v>11529725</c:v>
                </c:pt>
                <c:pt idx="2">
                  <c:v>3444450</c:v>
                </c:pt>
                <c:pt idx="3">
                  <c:v>2835448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2E3-154F-94CF-E8FDCFF52F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0182179716606"/>
          <c:y val="6.3771271240918415E-2"/>
          <c:w val="0.46405817914201902"/>
          <c:h val="0.70559814183657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Tabelle1!$A$7:$A$11</c:f>
              <c:strCache>
                <c:ptCount val="5"/>
                <c:pt idx="0">
                  <c:v>Jižní Afrika</c:v>
                </c:pt>
                <c:pt idx="1">
                  <c:v>Rumunsko</c:v>
                </c:pt>
                <c:pt idx="2">
                  <c:v>Tanzánie</c:v>
                </c:pt>
                <c:pt idx="3">
                  <c:v>Zambie</c:v>
                </c:pt>
                <c:pt idx="4">
                  <c:v>Finsko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1538831.55</c:v>
                </c:pt>
                <c:pt idx="1">
                  <c:v>1787548.25</c:v>
                </c:pt>
                <c:pt idx="2">
                  <c:v>2418740</c:v>
                </c:pt>
                <c:pt idx="3">
                  <c:v>3200000.01</c:v>
                </c:pt>
                <c:pt idx="4">
                  <c:v>11263583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4-A94D-B42D-C77CA6085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381438000"/>
        <c:axId val="380834208"/>
      </c:barChart>
      <c:catAx>
        <c:axId val="381438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cs-CZ"/>
          </a:p>
        </c:txPr>
        <c:crossAx val="380834208"/>
        <c:crossesAt val="0"/>
        <c:auto val="1"/>
        <c:lblAlgn val="ctr"/>
        <c:lblOffset val="100"/>
        <c:tickLblSkip val="1"/>
        <c:noMultiLvlLbl val="0"/>
      </c:catAx>
      <c:valAx>
        <c:axId val="38083420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lang="cs-CZ" sz="800" noProof="0">
                    <a:latin typeface="+mj-lt"/>
                  </a:defRPr>
                </a:pPr>
                <a:r>
                  <a:rPr lang="cs-CZ" sz="800" b="0" noProof="0" dirty="0" smtClean="0">
                    <a:latin typeface="+mj-lt"/>
                  </a:rPr>
                  <a:t>milionů </a:t>
                </a:r>
                <a:r>
                  <a:rPr lang="cs-CZ" sz="800" b="0" noProof="0" dirty="0">
                    <a:latin typeface="+mj-lt"/>
                  </a:rPr>
                  <a:t>hektarů</a:t>
                </a:r>
              </a:p>
            </c:rich>
          </c:tx>
          <c:layout>
            <c:manualLayout>
              <c:xMode val="edge"/>
              <c:yMode val="edge"/>
              <c:x val="0.29177114667855902"/>
              <c:y val="0.890684723474922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1438000"/>
        <c:crosses val="autoZero"/>
        <c:crossBetween val="between"/>
        <c:majorUnit val="5000000"/>
        <c:minorUnit val="25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3360290658797"/>
          <c:y val="0.22114209532274201"/>
          <c:w val="0.53620592477281703"/>
          <c:h val="0.585714241627473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AB2-794F-9934-7F9F3BA6D655}"/>
              </c:ext>
            </c:extLst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AB2-794F-9934-7F9F3BA6D655}"/>
              </c:ext>
            </c:extLst>
          </c:dPt>
          <c:dPt>
            <c:idx val="2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AB2-794F-9934-7F9F3BA6D655}"/>
              </c:ext>
            </c:extLst>
          </c:dPt>
          <c:dPt>
            <c:idx val="3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AB2-794F-9934-7F9F3BA6D655}"/>
              </c:ext>
            </c:extLst>
          </c:dPt>
          <c:dPt>
            <c:idx val="4"/>
            <c:bubble3D val="0"/>
            <c:spPr>
              <a:solidFill>
                <a:srgbClr val="3EBA12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B2-794F-9934-7F9F3BA6D65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AB2-794F-9934-7F9F3BA6D655}"/>
              </c:ext>
            </c:extLst>
          </c:dPt>
          <c:dLbls>
            <c:dLbl>
              <c:idx val="0"/>
              <c:layout>
                <c:manualLayout>
                  <c:x val="0.14950132479362899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AB2-794F-9934-7F9F3BA6D6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940158975235521"/>
                  <c:y val="-1.718513778448571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AB2-794F-9934-7F9F3BA6D6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6611235813266015"/>
                  <c:y val="-7.526201869759309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AB2-794F-9934-7F9F3BA6D655}"/>
                </c:ext>
                <c:ext xmlns:c15="http://schemas.microsoft.com/office/drawing/2012/chart" uri="{CE6537A1-D6FC-4f65-9D91-7224C49458BB}">
                  <c15:layout>
                    <c:manualLayout>
                      <c:w val="0.23370047091740134"/>
                      <c:h val="0.2496335179977717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7.7740688892687246E-2"/>
                  <c:y val="-0.1462154837689901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AB2-794F-9934-7F9F3BA6D655}"/>
                </c:ext>
                <c:ext xmlns:c15="http://schemas.microsoft.com/office/drawing/2012/chart" uri="{CE6537A1-D6FC-4f65-9D91-7224C49458BB}">
                  <c15:layout>
                    <c:manualLayout>
                      <c:w val="0.26366053640604464"/>
                      <c:h val="0.24963351799777178"/>
                    </c:manualLayout>
                  </c15:layout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AB2-794F-9934-7F9F3BA6D65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AB2-794F-9934-7F9F3BA6D6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Oceánie</c:v>
                </c:pt>
                <c:pt idx="1">
                  <c:v>Evropa</c:v>
                </c:pt>
                <c:pt idx="2">
                  <c:v>Latinská Amerika</c:v>
                </c:pt>
                <c:pt idx="3">
                  <c:v>Severní Amerika</c:v>
                </c:pt>
                <c:pt idx="4">
                  <c:v>Asie</c:v>
                </c:pt>
                <c:pt idx="5">
                  <c:v>Afrika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34683571.030000001</c:v>
                </c:pt>
                <c:pt idx="1">
                  <c:v>6241184.6235000007</c:v>
                </c:pt>
                <c:pt idx="2">
                  <c:v>5923884.7999999989</c:v>
                </c:pt>
                <c:pt idx="3">
                  <c:v>1371893.2932918225</c:v>
                </c:pt>
                <c:pt idx="4">
                  <c:v>27929.835050000002</c:v>
                </c:pt>
                <c:pt idx="5">
                  <c:v>4031.3100000000004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B2-794F-9934-7F9F3BA6D6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0182179716606"/>
          <c:y val="6.3771271240918415E-2"/>
          <c:w val="0.46405817914201902"/>
          <c:h val="0.70559814183657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BC6-464F-922B-886112C695D3}"/>
              </c:ext>
            </c:extLst>
          </c:dPt>
          <c:dLbls>
            <c:delete val="1"/>
          </c:dLbls>
          <c:cat>
            <c:strRef>
              <c:f>Tabelle1!$A$2:$A$6</c:f>
              <c:strCache>
                <c:ptCount val="5"/>
                <c:pt idx="0">
                  <c:v>USA</c:v>
                </c:pt>
                <c:pt idx="1">
                  <c:v>Španělsko </c:v>
                </c:pt>
                <c:pt idx="2">
                  <c:v>Uruguay</c:v>
                </c:pt>
                <c:pt idx="3">
                  <c:v>Argentina</c:v>
                </c:pt>
                <c:pt idx="4">
                  <c:v>Austrálie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5"/>
                <c:pt idx="0">
                  <c:v>932799.59600000002</c:v>
                </c:pt>
                <c:pt idx="1">
                  <c:v>1186904.5506</c:v>
                </c:pt>
                <c:pt idx="2">
                  <c:v>2143189</c:v>
                </c:pt>
                <c:pt idx="3">
                  <c:v>3399887</c:v>
                </c:pt>
                <c:pt idx="4">
                  <c:v>34617165.030000001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4-A94D-B42D-C77CA6085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380836560"/>
        <c:axId val="380834992"/>
      </c:barChart>
      <c:catAx>
        <c:axId val="380836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cs-CZ"/>
          </a:p>
        </c:txPr>
        <c:crossAx val="380834992"/>
        <c:crosses val="autoZero"/>
        <c:auto val="0"/>
        <c:lblAlgn val="ctr"/>
        <c:lblOffset val="100"/>
        <c:tickLblSkip val="1"/>
        <c:noMultiLvlLbl val="0"/>
      </c:catAx>
      <c:valAx>
        <c:axId val="38083499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lang="cs-CZ" sz="800" noProof="0">
                    <a:latin typeface="+mj-lt"/>
                  </a:defRPr>
                </a:pPr>
                <a:r>
                  <a:rPr lang="cs-CZ" sz="800" b="0" noProof="0" dirty="0" smtClean="0">
                    <a:latin typeface="+mj-lt"/>
                  </a:rPr>
                  <a:t>milionů </a:t>
                </a:r>
                <a:r>
                  <a:rPr lang="cs-CZ" sz="800" b="0" noProof="0" dirty="0">
                    <a:latin typeface="+mj-lt"/>
                  </a:rPr>
                  <a:t>hektarů</a:t>
                </a:r>
              </a:p>
            </c:rich>
          </c:tx>
          <c:layout>
            <c:manualLayout>
              <c:xMode val="edge"/>
              <c:yMode val="edge"/>
              <c:x val="0.29177114667855902"/>
              <c:y val="0.890684723474922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0836560"/>
        <c:crosses val="autoZero"/>
        <c:crossBetween val="between"/>
        <c:majorUnit val="10000000"/>
        <c:minorUnit val="50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0182179716606"/>
          <c:y val="6.3771271240918415E-2"/>
          <c:w val="0.46405817914201902"/>
          <c:h val="0.70559814183657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Tabelle1!$A$7:$A$11</c:f>
              <c:strCache>
                <c:ptCount val="5"/>
                <c:pt idx="0">
                  <c:v>Turecko</c:v>
                </c:pt>
                <c:pt idx="1">
                  <c:v>Čína</c:v>
                </c:pt>
                <c:pt idx="2">
                  <c:v>Tunisko </c:v>
                </c:pt>
                <c:pt idx="3">
                  <c:v>Itálie</c:v>
                </c:pt>
                <c:pt idx="4">
                  <c:v>Španělsko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209478</c:v>
                </c:pt>
                <c:pt idx="1">
                  <c:v>246215.19999999998</c:v>
                </c:pt>
                <c:pt idx="2">
                  <c:v>274040</c:v>
                </c:pt>
                <c:pt idx="3">
                  <c:v>471342.26990000001</c:v>
                </c:pt>
                <c:pt idx="4">
                  <c:v>572206.6664000001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4-A94D-B42D-C77CA6085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380839696"/>
        <c:axId val="380840088"/>
      </c:barChart>
      <c:catAx>
        <c:axId val="380839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cs-CZ"/>
          </a:p>
        </c:txPr>
        <c:crossAx val="380840088"/>
        <c:crossesAt val="0"/>
        <c:auto val="1"/>
        <c:lblAlgn val="ctr"/>
        <c:lblOffset val="100"/>
        <c:tickLblSkip val="1"/>
        <c:noMultiLvlLbl val="0"/>
      </c:catAx>
      <c:valAx>
        <c:axId val="380840088"/>
        <c:scaling>
          <c:orientation val="minMax"/>
          <c:max val="600000"/>
          <c:min val="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cs-CZ" sz="800" b="0" dirty="0">
                    <a:latin typeface="+mj-lt"/>
                  </a:rPr>
                  <a:t>s</a:t>
                </a:r>
                <a:r>
                  <a:rPr lang="cs-CZ" sz="800" b="0" dirty="0" smtClean="0">
                    <a:latin typeface="+mj-lt"/>
                  </a:rPr>
                  <a:t>to </a:t>
                </a:r>
                <a:r>
                  <a:rPr lang="cs-CZ" sz="800" b="0" dirty="0">
                    <a:latin typeface="+mj-lt"/>
                  </a:rPr>
                  <a:t>tisíc hektarů</a:t>
                </a:r>
              </a:p>
            </c:rich>
          </c:tx>
          <c:layout>
            <c:manualLayout>
              <c:xMode val="edge"/>
              <c:yMode val="edge"/>
              <c:x val="0.29177114667855902"/>
              <c:y val="0.890684723474922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0839696"/>
        <c:crosses val="autoZero"/>
        <c:crossBetween val="between"/>
        <c:majorUnit val="100000"/>
        <c:minorUnit val="100000"/>
        <c:dispUnits>
          <c:builtInUnit val="hundredThousand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0182179716606"/>
          <c:y val="6.3771271240918415E-2"/>
          <c:w val="0.46405817914201902"/>
          <c:h val="0.70559814183657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Tabelle1!$A$2:$A$6</c:f>
              <c:strCache>
                <c:ptCount val="5"/>
                <c:pt idx="0">
                  <c:v>Kanada</c:v>
                </c:pt>
                <c:pt idx="1">
                  <c:v>USA</c:v>
                </c:pt>
                <c:pt idx="2">
                  <c:v>Itálie</c:v>
                </c:pt>
                <c:pt idx="3">
                  <c:v>Francie</c:v>
                </c:pt>
                <c:pt idx="4">
                  <c:v>Čína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5"/>
                <c:pt idx="0">
                  <c:v>738040.67218697816</c:v>
                </c:pt>
                <c:pt idx="1">
                  <c:v>738641.54199999978</c:v>
                </c:pt>
                <c:pt idx="2">
                  <c:v>946690.64999999991</c:v>
                </c:pt>
                <c:pt idx="3">
                  <c:v>1166243</c:v>
                </c:pt>
                <c:pt idx="4">
                  <c:v>2573198.81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4-A94D-B42D-C77CA6085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380837736"/>
        <c:axId val="380834600"/>
      </c:barChart>
      <c:catAx>
        <c:axId val="3808377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cs-CZ"/>
          </a:p>
        </c:txPr>
        <c:crossAx val="380834600"/>
        <c:crossesAt val="0"/>
        <c:auto val="1"/>
        <c:lblAlgn val="ctr"/>
        <c:lblOffset val="100"/>
        <c:tickLblSkip val="1"/>
        <c:noMultiLvlLbl val="0"/>
      </c:catAx>
      <c:valAx>
        <c:axId val="380834600"/>
        <c:scaling>
          <c:orientation val="minMax"/>
          <c:max val="300000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lang="cs-CZ" sz="800" noProof="0">
                    <a:latin typeface="+mj-lt"/>
                  </a:defRPr>
                </a:pPr>
                <a:r>
                  <a:rPr lang="cs-CZ" sz="800" b="0" noProof="0" dirty="0" smtClean="0">
                    <a:latin typeface="+mj-lt"/>
                  </a:rPr>
                  <a:t>milionů </a:t>
                </a:r>
                <a:r>
                  <a:rPr lang="cs-CZ" sz="800" b="0" noProof="0" dirty="0">
                    <a:latin typeface="+mj-lt"/>
                  </a:rPr>
                  <a:t>hektarů</a:t>
                </a:r>
              </a:p>
            </c:rich>
          </c:tx>
          <c:layout>
            <c:manualLayout>
              <c:xMode val="edge"/>
              <c:yMode val="edge"/>
              <c:x val="0.29177114667855902"/>
              <c:y val="0.890684723474922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0837736"/>
        <c:crosses val="autoZero"/>
        <c:crossBetween val="between"/>
        <c:majorUnit val="1000000"/>
        <c:minorUnit val="5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06758183738"/>
          <c:y val="0.22976230610391901"/>
          <c:w val="0.53115212070360496"/>
          <c:h val="0.475635848890352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F8-664A-8433-7D85F14E5DAD}"/>
              </c:ext>
            </c:extLst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F8-664A-8433-7D85F14E5DAD}"/>
              </c:ext>
            </c:extLst>
          </c:dPt>
          <c:dPt>
            <c:idx val="2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F8-664A-8433-7D85F14E5DAD}"/>
              </c:ext>
            </c:extLst>
          </c:dPt>
          <c:dPt>
            <c:idx val="3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F8-664A-8433-7D85F14E5DAD}"/>
              </c:ext>
            </c:extLst>
          </c:dPt>
          <c:dPt>
            <c:idx val="4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BF8-664A-8433-7D85F14E5DAD}"/>
              </c:ext>
            </c:extLst>
          </c:dPt>
          <c:dPt>
            <c:idx val="5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BF8-664A-8433-7D85F14E5DAD}"/>
              </c:ext>
            </c:extLst>
          </c:dPt>
          <c:dLbls>
            <c:dLbl>
              <c:idx val="0"/>
              <c:layout>
                <c:manualLayout>
                  <c:x val="0.16430079951727258"/>
                  <c:y val="-6.81097694125940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BF8-664A-8433-7D85F14E5DAD}"/>
                </c:ext>
                <c:ext xmlns:c15="http://schemas.microsoft.com/office/drawing/2012/chart" uri="{CE6537A1-D6FC-4f65-9D91-7224C49458BB}">
                  <c15:layout>
                    <c:manualLayout>
                      <c:w val="0.24615685325076575"/>
                      <c:h val="0.168280226141645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463601870643254"/>
                  <c:y val="8.01002953694800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BF8-664A-8433-7D85F14E5DAD}"/>
                </c:ext>
                <c:ext xmlns:c15="http://schemas.microsoft.com/office/drawing/2012/chart" uri="{CE6537A1-D6FC-4f65-9D91-7224C49458BB}">
                  <c15:layout>
                    <c:manualLayout>
                      <c:w val="0.30253744305523783"/>
                      <c:h val="0.1682802261416455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569284390717374"/>
                  <c:y val="1.273996375881607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0" tIns="19050" rIns="0" bIns="19050" anchor="ctr" anchorCtr="0">
                  <a:spAutoFit/>
                </a:bodyPr>
                <a:lstStyle/>
                <a:p>
                  <a:pPr algn="r">
                    <a:defRPr sz="800">
                      <a:latin typeface="+mj-lt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BF8-664A-8433-7D85F14E5DA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-0.15431084686430599"/>
                  <c:y val="-2.9915258457872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BF8-664A-8433-7D85F14E5DA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-0.13879375029331259"/>
                  <c:y val="-0.11994117511847301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r">
                    <a:defRPr sz="800">
                      <a:latin typeface="+mj-lt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BF8-664A-8433-7D85F14E5DA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159562119775827"/>
                      <c:h val="0.1875596198123580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4.8965153115100302E-2"/>
                  <c:y val="-0.11764712924617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BF8-664A-8433-7D85F14E5DA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Oceánie</c:v>
                </c:pt>
                <c:pt idx="1">
                  <c:v>Evropa</c:v>
                </c:pt>
                <c:pt idx="2">
                  <c:v>Latinská Amerika</c:v>
                </c:pt>
                <c:pt idx="3">
                  <c:v>Asie</c:v>
                </c:pt>
                <c:pt idx="4">
                  <c:v>Severní Amerika</c:v>
                </c:pt>
                <c:pt idx="5">
                  <c:v>Afrika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35999373.490000002</c:v>
                </c:pt>
                <c:pt idx="1">
                  <c:v>15635504.6154</c:v>
                </c:pt>
                <c:pt idx="2">
                  <c:v>8008580.6992779998</c:v>
                </c:pt>
                <c:pt idx="3">
                  <c:v>6537225.8555032602</c:v>
                </c:pt>
                <c:pt idx="4">
                  <c:v>3335001.81</c:v>
                </c:pt>
                <c:pt idx="5">
                  <c:v>2003976.2813599994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BF8-664A-8433-7D85F14E5D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52039728965402"/>
          <c:y val="3.0091027357730501E-2"/>
          <c:w val="0.38178354698068601"/>
          <c:h val="0.72759458445316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5"/>
                <c:pt idx="0">
                  <c:v>Uruguay</c:v>
                </c:pt>
                <c:pt idx="1">
                  <c:v>Španělsko</c:v>
                </c:pt>
                <c:pt idx="2">
                  <c:v>Čína</c:v>
                </c:pt>
                <c:pt idx="3">
                  <c:v>Argentina</c:v>
                </c:pt>
                <c:pt idx="4">
                  <c:v>Austrálie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2147083</c:v>
                </c:pt>
                <c:pt idx="1">
                  <c:v>2246475</c:v>
                </c:pt>
                <c:pt idx="2">
                  <c:v>3135000</c:v>
                </c:pt>
                <c:pt idx="3">
                  <c:v>3629968</c:v>
                </c:pt>
                <c:pt idx="4">
                  <c:v>35687799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F9-034F-AFBD-3EA0730F3D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380835776"/>
        <c:axId val="380836168"/>
      </c:barChart>
      <c:catAx>
        <c:axId val="380835776"/>
        <c:scaling>
          <c:orientation val="minMax"/>
        </c:scaling>
        <c:delete val="0"/>
        <c:axPos val="l"/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 baseline="0">
                <a:latin typeface="+mj-lt"/>
              </a:defRPr>
            </a:pPr>
            <a:endParaRPr lang="cs-CZ"/>
          </a:p>
        </c:txPr>
        <c:crossAx val="380836168"/>
        <c:crosses val="autoZero"/>
        <c:auto val="1"/>
        <c:lblAlgn val="ctr"/>
        <c:lblOffset val="50"/>
        <c:tickLblSkip val="1"/>
        <c:noMultiLvlLbl val="0"/>
      </c:catAx>
      <c:valAx>
        <c:axId val="380836168"/>
        <c:scaling>
          <c:orientation val="minMax"/>
        </c:scaling>
        <c:delete val="0"/>
        <c:axPos val="b"/>
        <c:majorGridlines>
          <c:spPr>
            <a:ln cap="rnd" cmpd="sng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cs-CZ" sz="800" baseline="0" noProof="0">
                    <a:latin typeface="+mj-lt"/>
                  </a:defRPr>
                </a:pPr>
                <a:r>
                  <a:rPr lang="cs-CZ" sz="800" b="0" baseline="0" noProof="0" dirty="0" smtClean="0">
                    <a:latin typeface="+mj-lt"/>
                  </a:rPr>
                  <a:t>milionů hektarů</a:t>
                </a:r>
                <a:endParaRPr lang="cs-CZ" sz="800" b="0" baseline="0" noProof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410973357009633"/>
              <c:y val="0.8444177887151980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700" baseline="0">
                <a:latin typeface="+mj-lt"/>
              </a:defRPr>
            </a:pPr>
            <a:endParaRPr lang="cs-CZ"/>
          </a:p>
        </c:txPr>
        <c:crossAx val="380835776"/>
        <c:crosses val="autoZero"/>
        <c:crossBetween val="between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59923915684801"/>
          <c:y val="0"/>
          <c:w val="0.41929260018138498"/>
          <c:h val="0.73358916722761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cat>
            <c:strRef>
              <c:f>Tabelle1!$A$2:$A$12</c:f>
              <c:strCache>
                <c:ptCount val="5"/>
                <c:pt idx="0">
                  <c:v>Estonsko</c:v>
                </c:pt>
                <c:pt idx="1">
                  <c:v>Svatý Tomáš a Princův ostrov
</c:v>
                </c:pt>
                <c:pt idx="2">
                  <c:v>Rakousko</c:v>
                </c:pt>
                <c:pt idx="3">
                  <c:v>Samoa</c:v>
                </c:pt>
                <c:pt idx="4">
                  <c:v>Lichtenštejnsko</c:v>
                </c:pt>
              </c:strCache>
            </c:strRef>
          </c:cat>
          <c:val>
            <c:numRef>
              <c:f>Tabelle1!$B$2:$B$12</c:f>
              <c:numCache>
                <c:formatCode>0.0%</c:formatCode>
                <c:ptCount val="5"/>
                <c:pt idx="0">
                  <c:v>0.21575753778028428</c:v>
                </c:pt>
                <c:pt idx="1">
                  <c:v>0.22452156057494868</c:v>
                </c:pt>
                <c:pt idx="2">
                  <c:v>0.24658850750917574</c:v>
                </c:pt>
                <c:pt idx="3">
                  <c:v>0.34507265017667843</c:v>
                </c:pt>
                <c:pt idx="4">
                  <c:v>0.38516253799543598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04-574F-B2E2-5BBC28F71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80837344"/>
        <c:axId val="380838128"/>
      </c:barChart>
      <c:catAx>
        <c:axId val="380837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j-lt"/>
              </a:defRPr>
            </a:pPr>
            <a:endParaRPr lang="cs-CZ"/>
          </a:p>
        </c:txPr>
        <c:crossAx val="380838128"/>
        <c:crosses val="autoZero"/>
        <c:auto val="1"/>
        <c:lblAlgn val="ctr"/>
        <c:lblOffset val="50"/>
        <c:tickLblSkip val="1"/>
        <c:noMultiLvlLbl val="0"/>
      </c:catAx>
      <c:valAx>
        <c:axId val="380838128"/>
        <c:scaling>
          <c:orientation val="minMax"/>
          <c:max val="0.4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083734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3360290658797"/>
          <c:y val="0.22114209532274201"/>
          <c:w val="0.53620592477281703"/>
          <c:h val="0.585714241627473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rgbClr val="CA303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9A4-434A-96F0-0E2FCD8FDD3C}"/>
              </c:ext>
            </c:extLst>
          </c:dPt>
          <c:dPt>
            <c:idx val="1"/>
            <c:bubble3D val="0"/>
            <c:spPr>
              <a:solidFill>
                <a:srgbClr val="CA3030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9A4-434A-96F0-0E2FCD8FDD3C}"/>
              </c:ext>
            </c:extLst>
          </c:dPt>
          <c:dPt>
            <c:idx val="2"/>
            <c:bubble3D val="0"/>
            <c:spPr>
              <a:solidFill>
                <a:srgbClr val="CA3030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9A4-434A-96F0-0E2FCD8FDD3C}"/>
              </c:ext>
            </c:extLst>
          </c:dPt>
          <c:dPt>
            <c:idx val="3"/>
            <c:bubble3D val="0"/>
            <c:spPr>
              <a:solidFill>
                <a:srgbClr val="CA3030">
                  <a:alpha val="16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9A4-434A-96F0-0E2FCD8FDD3C}"/>
              </c:ext>
            </c:extLst>
          </c:dPt>
          <c:dPt>
            <c:idx val="4"/>
            <c:bubble3D val="0"/>
            <c:spPr>
              <a:solidFill>
                <a:srgbClr val="CA303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9A4-434A-96F0-0E2FCD8FDD3C}"/>
              </c:ext>
            </c:extLst>
          </c:dPt>
          <c:dPt>
            <c:idx val="5"/>
            <c:bubble3D val="0"/>
            <c:spPr>
              <a:solidFill>
                <a:srgbClr val="CA3030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9A4-434A-96F0-0E2FCD8FDD3C}"/>
              </c:ext>
            </c:extLst>
          </c:dPt>
          <c:dLbls>
            <c:dLbl>
              <c:idx val="0"/>
              <c:layout>
                <c:manualLayout>
                  <c:x val="0.14352127180188401"/>
                  <c:y val="-5.914637099961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2470063242591915"/>
                      <c:h val="0.11142072643743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5548137778537449"/>
                  <c:y val="9.145064411601977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36382642401777632"/>
                      <c:h val="0.1823684552688001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3754121881013898"/>
                  <c:y val="2.17986681725359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27017879416704688"/>
                      <c:h val="0.182611289430276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1661126877418802"/>
                  <c:y val="-5.63047014223325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28958430156041709"/>
                      <c:h val="7.904283824058044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1501289949226054"/>
                  <c:y val="-0.125509888003100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35186631803428597"/>
                      <c:h val="0.10951820682587068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059773690309536"/>
                  <c:y val="-0.1656708978872790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9A4-434A-96F0-0E2FCD8FDD3C}"/>
                </c:ext>
                <c:ext xmlns:c15="http://schemas.microsoft.com/office/drawing/2012/chart" uri="{CE6537A1-D6FC-4f65-9D91-7224C49458BB}">
                  <c15:layout>
                    <c:manualLayout>
                      <c:w val="0.23376027144731881"/>
                      <c:h val="0.2496335179977717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Evropa</c:v>
                </c:pt>
                <c:pt idx="1">
                  <c:v>Afrika</c:v>
                </c:pt>
                <c:pt idx="2">
                  <c:v>Latinská Amerika</c:v>
                </c:pt>
                <c:pt idx="3">
                  <c:v>Asie</c:v>
                </c:pt>
                <c:pt idx="4">
                  <c:v>Oceánie</c:v>
                </c:pt>
                <c:pt idx="5">
                  <c:v>Severní Amerika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1699119.0458999998</c:v>
                </c:pt>
                <c:pt idx="1">
                  <c:v>1258648.2180800003</c:v>
                </c:pt>
                <c:pt idx="2">
                  <c:v>740278.09579103813</c:v>
                </c:pt>
                <c:pt idx="3">
                  <c:v>666832.44275642978</c:v>
                </c:pt>
                <c:pt idx="4">
                  <c:v>217250.04</c:v>
                </c:pt>
                <c:pt idx="5">
                  <c:v>151966.30921879641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9A4-434A-96F0-0E2FCD8FDD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6681474061001"/>
          <c:y val="4.2619398677982201E-2"/>
          <c:w val="0.59172285152837001"/>
          <c:h val="0.77928436661996758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2F6C86"/>
            </a:solidFill>
            <a:ln w="15875">
              <a:noFill/>
            </a:ln>
          </c:spPr>
          <c:cat>
            <c:numRef>
              <c:f>Tabelle1!$A$2:$A$22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Tabelle1!$B$2:$B$22</c:f>
              <c:numCache>
                <c:formatCode>#,##0</c:formatCode>
                <c:ptCount val="20"/>
                <c:pt idx="0">
                  <c:v>11035261.75</c:v>
                </c:pt>
                <c:pt idx="1">
                  <c:v>14973991.829999998</c:v>
                </c:pt>
                <c:pt idx="2">
                  <c:v>17302299.630999997</c:v>
                </c:pt>
                <c:pt idx="3">
                  <c:v>19879439.924999997</c:v>
                </c:pt>
                <c:pt idx="4">
                  <c:v>25765459.780999999</c:v>
                </c:pt>
                <c:pt idx="5">
                  <c:v>29973069.440999996</c:v>
                </c:pt>
                <c:pt idx="6">
                  <c:v>29248420.333809998</c:v>
                </c:pt>
                <c:pt idx="7">
                  <c:v>30173401.52199766</c:v>
                </c:pt>
                <c:pt idx="8">
                  <c:v>31509670.585672755</c:v>
                </c:pt>
                <c:pt idx="9">
                  <c:v>34472530.408997297</c:v>
                </c:pt>
                <c:pt idx="10">
                  <c:v>36271079.687325493</c:v>
                </c:pt>
                <c:pt idx="11">
                  <c:v>35713927.041535623</c:v>
                </c:pt>
                <c:pt idx="12">
                  <c:v>36675141.840631396</c:v>
                </c:pt>
                <c:pt idx="13">
                  <c:v>36839284.754880004</c:v>
                </c:pt>
                <c:pt idx="14">
                  <c:v>43074262.082617357</c:v>
                </c:pt>
                <c:pt idx="15">
                  <c:v>48700982.256712608</c:v>
                </c:pt>
                <c:pt idx="16">
                  <c:v>50360386.249246635</c:v>
                </c:pt>
                <c:pt idx="17">
                  <c:v>58175562.171104506</c:v>
                </c:pt>
                <c:pt idx="18">
                  <c:v>69498565.781626686</c:v>
                </c:pt>
                <c:pt idx="19">
                  <c:v>71514582.751541272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60-3C4D-8100-9703F04EB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0838912"/>
        <c:axId val="382031056"/>
      </c:areaChart>
      <c:catAx>
        <c:axId val="38083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 rot="0" vert="horz"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2031056"/>
        <c:crosses val="autoZero"/>
        <c:auto val="1"/>
        <c:lblAlgn val="ctr"/>
        <c:lblOffset val="100"/>
        <c:tickLblSkip val="4"/>
        <c:noMultiLvlLbl val="0"/>
      </c:catAx>
      <c:valAx>
        <c:axId val="3820310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800">
                    <a:latin typeface="+mj-lt"/>
                  </a:defRPr>
                </a:pPr>
                <a:r>
                  <a:rPr lang="cs-CZ" sz="800" b="0" dirty="0" smtClean="0">
                    <a:latin typeface="+mj-lt"/>
                  </a:rPr>
                  <a:t>milionů</a:t>
                </a:r>
                <a:r>
                  <a:rPr lang="cs-CZ" sz="800" b="0" baseline="0" dirty="0" smtClean="0">
                    <a:latin typeface="+mj-lt"/>
                  </a:rPr>
                  <a:t> </a:t>
                </a:r>
                <a:r>
                  <a:rPr lang="cs-CZ" sz="800" b="0" baseline="0" dirty="0">
                    <a:latin typeface="+mj-lt"/>
                  </a:rPr>
                  <a:t>hektarů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2.4727667095506702E-2"/>
              <c:y val="0.233467705059029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0838912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05304155213501"/>
          <c:y val="7.5286495637452201E-4"/>
          <c:w val="0.479789726320063"/>
          <c:h val="0.8242446933194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5"/>
                <c:pt idx="0">
                  <c:v>Peru</c:v>
                </c:pt>
                <c:pt idx="1">
                  <c:v>Tanzánie</c:v>
                </c:pt>
                <c:pt idx="2">
                  <c:v>Etiopie</c:v>
                </c:pt>
                <c:pt idx="3">
                  <c:v>Uganda</c:v>
                </c:pt>
                <c:pt idx="4">
                  <c:v>Indie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103554</c:v>
                </c:pt>
                <c:pt idx="1">
                  <c:v>148610</c:v>
                </c:pt>
                <c:pt idx="2">
                  <c:v>203602</c:v>
                </c:pt>
                <c:pt idx="3">
                  <c:v>210352</c:v>
                </c:pt>
                <c:pt idx="4">
                  <c:v>1149371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D6-4A4E-9F37-43879B613F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3"/>
        <c:axId val="382034976"/>
        <c:axId val="382029880"/>
      </c:barChart>
      <c:catAx>
        <c:axId val="382034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lang="cs-CZ" sz="1000" noProof="0">
                <a:latin typeface="+mj-lt"/>
              </a:defRPr>
            </a:pPr>
            <a:endParaRPr lang="cs-CZ"/>
          </a:p>
        </c:txPr>
        <c:crossAx val="382029880"/>
        <c:crosses val="autoZero"/>
        <c:auto val="1"/>
        <c:lblAlgn val="ctr"/>
        <c:lblOffset val="100"/>
        <c:tickLblSkip val="1"/>
        <c:noMultiLvlLbl val="0"/>
      </c:catAx>
      <c:valAx>
        <c:axId val="38202988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>
                    <a:latin typeface="+mj-lt"/>
                  </a:rPr>
                  <a:t>Number of </a:t>
                </a:r>
                <a:r>
                  <a:rPr lang="en-GB" sz="800" b="0" baseline="0" dirty="0">
                    <a:latin typeface="+mj-lt"/>
                  </a:rPr>
                  <a:t>producers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39819554928350798"/>
              <c:y val="0.89912016538611805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20349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5765489414997"/>
          <c:y val="0.16265950552477201"/>
          <c:w val="0.63181365093296205"/>
          <c:h val="0.660921337869537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  <a:ln w="15875">
              <a:noFill/>
            </a:ln>
          </c:spPr>
          <c:cat>
            <c:numRef>
              <c:f>Tabelle1!$A$2:$A$21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Tabelle1!$B$2:$B$21</c:f>
              <c:numCache>
                <c:formatCode>#,##0</c:formatCode>
                <c:ptCount val="20"/>
                <c:pt idx="0">
                  <c:v>204221</c:v>
                </c:pt>
                <c:pt idx="1">
                  <c:v>252595</c:v>
                </c:pt>
                <c:pt idx="2">
                  <c:v>381216</c:v>
                </c:pt>
                <c:pt idx="3">
                  <c:v>437801</c:v>
                </c:pt>
                <c:pt idx="4">
                  <c:v>391982</c:v>
                </c:pt>
                <c:pt idx="5">
                  <c:v>503217</c:v>
                </c:pt>
                <c:pt idx="6">
                  <c:v>690649</c:v>
                </c:pt>
                <c:pt idx="7">
                  <c:v>919141</c:v>
                </c:pt>
                <c:pt idx="8">
                  <c:v>1237742</c:v>
                </c:pt>
                <c:pt idx="9">
                  <c:v>1392347</c:v>
                </c:pt>
                <c:pt idx="10">
                  <c:v>1806927</c:v>
                </c:pt>
                <c:pt idx="11">
                  <c:v>1564348.9</c:v>
                </c:pt>
                <c:pt idx="12">
                  <c:v>1776122</c:v>
                </c:pt>
                <c:pt idx="13">
                  <c:v>1916473</c:v>
                </c:pt>
                <c:pt idx="14">
                  <c:v>1963629</c:v>
                </c:pt>
                <c:pt idx="15">
                  <c:v>2073537</c:v>
                </c:pt>
                <c:pt idx="16">
                  <c:v>2243456</c:v>
                </c:pt>
                <c:pt idx="17">
                  <c:v>2549315</c:v>
                </c:pt>
                <c:pt idx="18">
                  <c:v>2945341</c:v>
                </c:pt>
                <c:pt idx="19">
                  <c:v>2798610.9780000001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A7-0044-BB61-78F4818B9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030272"/>
        <c:axId val="382032624"/>
      </c:areaChart>
      <c:dateAx>
        <c:axId val="38203027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2032624"/>
        <c:crosses val="autoZero"/>
        <c:auto val="1"/>
        <c:lblOffset val="100"/>
        <c:baseTimeUnit val="days"/>
        <c:majorUnit val="4"/>
        <c:majorTimeUnit val="years"/>
        <c:minorUnit val="1"/>
        <c:minorTimeUnit val="years"/>
      </c:dateAx>
      <c:valAx>
        <c:axId val="3820326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cs-CZ" sz="1000" noProof="0">
                    <a:latin typeface="+mn-lt"/>
                  </a:defRPr>
                </a:pPr>
                <a:r>
                  <a:rPr lang="cs-CZ" sz="1000" b="0" noProof="0" dirty="0" smtClean="0">
                    <a:latin typeface="+mn-lt"/>
                  </a:rPr>
                  <a:t>milionů</a:t>
                </a:r>
                <a:r>
                  <a:rPr lang="cs-CZ" sz="1000" b="0" baseline="0" noProof="0" dirty="0" smtClean="0">
                    <a:latin typeface="+mn-lt"/>
                  </a:rPr>
                  <a:t> </a:t>
                </a:r>
                <a:r>
                  <a:rPr lang="cs-CZ" sz="1000" b="0" baseline="0" noProof="0" dirty="0" err="1" smtClean="0">
                    <a:latin typeface="+mn-lt"/>
                  </a:rPr>
                  <a:t>ekozemědělců</a:t>
                </a:r>
                <a:endParaRPr lang="cs-CZ" sz="1000" b="0" noProof="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4.4013188361284164E-2"/>
              <c:y val="0.2952479159008725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cs-CZ"/>
          </a:p>
        </c:txPr>
        <c:crossAx val="382030272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49657329741099"/>
          <c:y val="0.19739056771469801"/>
          <c:w val="0.59172374944450601"/>
          <c:h val="0.6311719994074730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B7-BA47-B358-4755C09CC78F}"/>
              </c:ext>
            </c:extLst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B7-BA47-B358-4755C09CC78F}"/>
              </c:ext>
            </c:extLst>
          </c:dPt>
          <c:dPt>
            <c:idx val="2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B7-BA47-B358-4755C09CC78F}"/>
              </c:ext>
            </c:extLst>
          </c:dPt>
          <c:dPt>
            <c:idx val="3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B7-BA47-B358-4755C09CC78F}"/>
              </c:ext>
            </c:extLst>
          </c:dPt>
          <c:dPt>
            <c:idx val="4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CB7-BA47-B358-4755C09CC78F}"/>
              </c:ext>
            </c:extLst>
          </c:dPt>
          <c:dPt>
            <c:idx val="5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CB7-BA47-B358-4755C09CC78F}"/>
              </c:ext>
            </c:extLst>
          </c:dPt>
          <c:dLbls>
            <c:dLbl>
              <c:idx val="0"/>
              <c:layout>
                <c:manualLayout>
                  <c:x val="0.14330004999444496"/>
                  <c:y val="1.175795282005697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CB7-BA47-B358-4755C09CC78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983467114765026"/>
                  <c:y val="0.1117005517905417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CB7-BA47-B358-4755C09CC78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0392699422286414"/>
                  <c:y val="-7.054771692034224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CB7-BA47-B358-4755C09CC78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2321695158871235"/>
                  <c:y val="-0.102882318631263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50"/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CB7-BA47-B358-4755C09CC78F}"/>
                </c:ext>
                <c:ext xmlns:c15="http://schemas.microsoft.com/office/drawing/2012/chart" uri="{CE6537A1-D6FC-4f65-9D91-7224C49458BB}">
                  <c15:layout>
                    <c:manualLayout>
                      <c:w val="0.47807101294300636"/>
                      <c:h val="0.1216948116875902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2.7557484932229703E-2"/>
                  <c:y val="-0.168272275302744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50"/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CB7-BA47-B358-4755C09CC78F}"/>
                </c:ext>
                <c:ext xmlns:c15="http://schemas.microsoft.com/office/drawing/2012/chart" uri="{CE6537A1-D6FC-4f65-9D91-7224C49458BB}">
                  <c15:layout>
                    <c:manualLayout>
                      <c:w val="0.55600419397844669"/>
                      <c:h val="0.2157584342480465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28660009998889002"/>
                  <c:y val="-7.054771692034221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CB7-BA47-B358-4755C09CC78F}"/>
                </c:ext>
                <c:ext xmlns:c15="http://schemas.microsoft.com/office/drawing/2012/chart" uri="{CE6537A1-D6FC-4f65-9D91-7224C49458BB}">
                  <c15:layout>
                    <c:manualLayout>
                      <c:w val="0.2756047939117876"/>
                      <c:h val="0.1607900048142799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Asie</c:v>
                </c:pt>
                <c:pt idx="1">
                  <c:v>Afrika</c:v>
                </c:pt>
                <c:pt idx="2">
                  <c:v>Evropa</c:v>
                </c:pt>
                <c:pt idx="3">
                  <c:v>Latinská Amerika</c:v>
                </c:pt>
                <c:pt idx="4">
                  <c:v>Severní Amerika</c:v>
                </c:pt>
                <c:pt idx="5">
                  <c:v>Oceánie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1317024</c:v>
                </c:pt>
                <c:pt idx="1">
                  <c:v>788638</c:v>
                </c:pt>
                <c:pt idx="2">
                  <c:v>418610</c:v>
                </c:pt>
                <c:pt idx="3">
                  <c:v>229522.978</c:v>
                </c:pt>
                <c:pt idx="4">
                  <c:v>23957</c:v>
                </c:pt>
                <c:pt idx="5">
                  <c:v>20859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CB7-BA47-B358-4755C09CC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65772103753199"/>
          <c:y val="0.17510400079003599"/>
          <c:w val="0.46542824774586"/>
          <c:h val="0.61702609175112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CD-8A41-9605-10C4C7CD245F}"/>
              </c:ext>
            </c:extLst>
          </c:dPt>
          <c:dPt>
            <c:idx val="1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CD-8A41-9605-10C4C7CD245F}"/>
              </c:ext>
            </c:extLst>
          </c:dPt>
          <c:dPt>
            <c:idx val="2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CD-8A41-9605-10C4C7CD245F}"/>
              </c:ext>
            </c:extLst>
          </c:dPt>
          <c:dPt>
            <c:idx val="3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3CD-8A41-9605-10C4C7CD245F}"/>
              </c:ext>
            </c:extLst>
          </c:dPt>
          <c:dPt>
            <c:idx val="4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3CD-8A41-9605-10C4C7CD245F}"/>
              </c:ext>
            </c:extLst>
          </c:dPt>
          <c:dPt>
            <c:idx val="5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3CD-8A41-9605-10C4C7CD245F}"/>
              </c:ext>
            </c:extLst>
          </c:dPt>
          <c:dPt>
            <c:idx val="6"/>
            <c:bubble3D val="0"/>
            <c:spPr>
              <a:solidFill>
                <a:srgbClr val="2F6C86">
                  <a:alpha val="6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3CD-8A41-9605-10C4C7CD245F}"/>
              </c:ext>
            </c:extLst>
          </c:dPt>
          <c:dPt>
            <c:idx val="7"/>
            <c:bubble3D val="0"/>
            <c:spPr>
              <a:solidFill>
                <a:srgbClr val="2F6C86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3CD-8A41-9605-10C4C7CD245F}"/>
              </c:ext>
            </c:extLst>
          </c:dPt>
          <c:dPt>
            <c:idx val="8"/>
            <c:bubble3D val="0"/>
            <c:spPr>
              <a:solidFill>
                <a:srgbClr val="2F6C86">
                  <a:alpha val="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3CD-8A41-9605-10C4C7CD245F}"/>
              </c:ext>
            </c:extLst>
          </c:dPt>
          <c:dLbls>
            <c:dLbl>
              <c:idx val="0"/>
              <c:layout>
                <c:manualLayout>
                  <c:x val="0.16559500763649418"/>
                  <c:y val="-3.266098005571397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3CD-8A41-9605-10C4C7CD24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517950360274532E-2"/>
                  <c:y val="0.1045151361782845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3CD-8A41-9605-10C4C7CD245F}"/>
                </c:ext>
                <c:ext xmlns:c15="http://schemas.microsoft.com/office/drawing/2012/chart" uri="{CE6537A1-D6FC-4f65-9D91-7224C49458BB}">
                  <c15:layout>
                    <c:manualLayout>
                      <c:w val="0.27825469022663907"/>
                      <c:h val="0.1408341460002386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5198335878831398E-2"/>
                  <c:y val="0.130643920222855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3CD-8A41-9605-10C4C7CD24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591650534554596"/>
                  <c:y val="7.185415612257074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3CD-8A41-9605-10C4C7CD24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6559493566354239"/>
                  <c:y val="5.225756808914235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3CD-8A41-9605-10C4C7CD245F}"/>
                </c:ext>
                <c:ext xmlns:c15="http://schemas.microsoft.com/office/drawing/2012/chart" uri="{CE6537A1-D6FC-4f65-9D91-7224C49458BB}">
                  <c15:layout>
                    <c:manualLayout>
                      <c:w val="0.17299150945651395"/>
                      <c:h val="9.327975903911911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821545084001436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3CD-8A41-9605-10C4C7CD24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9319452623984318"/>
                  <c:y val="-4.5725114904928262E-2"/>
                </c:manualLayout>
              </c:layout>
              <c:tx>
                <c:rich>
                  <a:bodyPr/>
                  <a:lstStyle/>
                  <a:p>
                    <a:pPr>
                      <a:defRPr lang="cs-CZ" sz="800" noProof="0"/>
                    </a:pPr>
                    <a:r>
                      <a:rPr lang="en-US" noProof="0" dirty="0" smtClean="0"/>
                      <a:t>Švýcarsko</a:t>
                    </a:r>
                    <a:endParaRPr lang="en-US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10741856941555"/>
                      <c:h val="0.14083414600023864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6007517404861105"/>
                  <c:y val="-0.1241114670386418"/>
                </c:manualLayout>
              </c:layout>
              <c:tx>
                <c:rich>
                  <a:bodyPr/>
                  <a:lstStyle/>
                  <a:p>
                    <a:pPr>
                      <a:defRPr lang="cs-CZ" sz="800" noProof="0"/>
                    </a:pPr>
                    <a:r>
                      <a:rPr lang="en-US" noProof="0" dirty="0" smtClean="0"/>
                      <a:t>Spojené království</a:t>
                    </a:r>
                    <a:endParaRPr lang="en-US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3CD-8A41-9605-10C4C7CD245F}"/>
                </c:ext>
                <c:ext xmlns:c15="http://schemas.microsoft.com/office/drawing/2012/chart" uri="{CE6537A1-D6FC-4f65-9D91-7224C49458BB}">
                  <c15:layout>
                    <c:manualLayout>
                      <c:w val="0.28195309966907078"/>
                      <c:h val="0.14083414600023864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8.279750381824709E-2"/>
                  <c:y val="-0.1110473321894275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3CD-8A41-9605-10C4C7CD24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Německo</c:v>
                </c:pt>
                <c:pt idx="2">
                  <c:v>Francie</c:v>
                </c:pt>
                <c:pt idx="3">
                  <c:v>Čína</c:v>
                </c:pt>
                <c:pt idx="4">
                  <c:v>Itálie</c:v>
                </c:pt>
                <c:pt idx="5">
                  <c:v>Kanada</c:v>
                </c:pt>
                <c:pt idx="6">
                  <c:v>Švýcarsko</c:v>
                </c:pt>
                <c:pt idx="7">
                  <c:v>Spojené Království </c:v>
                </c:pt>
                <c:pt idx="8">
                  <c:v>ostatní</c:v>
                </c:pt>
              </c:strCache>
            </c:strRef>
          </c:cat>
          <c:val>
            <c:numRef>
              <c:f>Tabelle1!$B$2:$B$10</c:f>
              <c:numCache>
                <c:formatCode>#\ ##0.0</c:formatCode>
                <c:ptCount val="9"/>
                <c:pt idx="0">
                  <c:v>40558.85</c:v>
                </c:pt>
                <c:pt idx="1">
                  <c:v>10910</c:v>
                </c:pt>
                <c:pt idx="2">
                  <c:v>9139</c:v>
                </c:pt>
                <c:pt idx="3">
                  <c:v>8087.3708070000002</c:v>
                </c:pt>
                <c:pt idx="4">
                  <c:v>3483</c:v>
                </c:pt>
                <c:pt idx="5">
                  <c:v>3118.6086049999999</c:v>
                </c:pt>
                <c:pt idx="6">
                  <c:v>2654.5454549999999</c:v>
                </c:pt>
                <c:pt idx="7">
                  <c:v>2536.9895219999999</c:v>
                </c:pt>
                <c:pt idx="8">
                  <c:v>16194.202927411377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3CD-8A41-9605-10C4C7CD24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60446631208227"/>
          <c:y val="2.4116624325143301E-2"/>
          <c:w val="0.52252014973843486"/>
          <c:h val="0.701973828304900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Turnover in million Euros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5"/>
                <c:pt idx="0">
                  <c:v>Itálie</c:v>
                </c:pt>
                <c:pt idx="1">
                  <c:v>Čína</c:v>
                </c:pt>
                <c:pt idx="2">
                  <c:v>Francie</c:v>
                </c:pt>
                <c:pt idx="3">
                  <c:v>Něměcko</c:v>
                </c:pt>
                <c:pt idx="4">
                  <c:v>USA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3483</c:v>
                </c:pt>
                <c:pt idx="1">
                  <c:v>8087.3708070000002</c:v>
                </c:pt>
                <c:pt idx="2">
                  <c:v>9139</c:v>
                </c:pt>
                <c:pt idx="3">
                  <c:v>10910</c:v>
                </c:pt>
                <c:pt idx="4">
                  <c:v>40558.85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19-774B-A289-BAD558682E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382036152"/>
        <c:axId val="382031448"/>
      </c:barChart>
      <c:catAx>
        <c:axId val="382036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cs-CZ"/>
          </a:p>
        </c:txPr>
        <c:crossAx val="382031448"/>
        <c:crosses val="autoZero"/>
        <c:auto val="1"/>
        <c:lblAlgn val="ctr"/>
        <c:lblOffset val="100"/>
        <c:tickLblSkip val="1"/>
        <c:noMultiLvlLbl val="0"/>
      </c:catAx>
      <c:valAx>
        <c:axId val="382031448"/>
        <c:scaling>
          <c:orientation val="minMax"/>
          <c:max val="50000"/>
          <c:min val="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cs-CZ" sz="800" b="0" dirty="0" smtClean="0">
                    <a:latin typeface="+mj-lt"/>
                  </a:rPr>
                  <a:t>tržby </a:t>
                </a:r>
                <a:r>
                  <a:rPr lang="cs-CZ" sz="800" b="0" dirty="0">
                    <a:latin typeface="+mj-lt"/>
                  </a:rPr>
                  <a:t>za</a:t>
                </a:r>
                <a:r>
                  <a:rPr lang="cs-CZ" sz="800" b="0" baseline="0" dirty="0">
                    <a:latin typeface="+mj-lt"/>
                  </a:rPr>
                  <a:t> biopotraviny v </a:t>
                </a:r>
                <a:r>
                  <a:rPr lang="cs-CZ" sz="800" b="0" baseline="0" dirty="0" smtClean="0">
                    <a:latin typeface="+mj-lt"/>
                  </a:rPr>
                  <a:t>mil. </a:t>
                </a:r>
                <a:r>
                  <a:rPr lang="cs-CZ" sz="800" b="0" baseline="0" dirty="0">
                    <a:latin typeface="+mj-lt"/>
                  </a:rPr>
                  <a:t>EUR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27866362387122101"/>
              <c:y val="0.83736233997764797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2036152"/>
        <c:crosses val="autoZero"/>
        <c:crossBetween val="between"/>
        <c:majorUnit val="20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19308040837"/>
          <c:y val="3.0623711268872599E-2"/>
          <c:w val="0.72618930446194196"/>
          <c:h val="0.73496246297954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delete val="1"/>
          </c:dLbls>
          <c:cat>
            <c:strRef>
              <c:f>Tabelle1!$A$2:$A$6</c:f>
              <c:strCache>
                <c:ptCount val="5"/>
                <c:pt idx="0">
                  <c:v>Rakousko </c:v>
                </c:pt>
                <c:pt idx="1">
                  <c:v>Lucembursko</c:v>
                </c:pt>
                <c:pt idx="2">
                  <c:v>Švédsko</c:v>
                </c:pt>
                <c:pt idx="3">
                  <c:v>Švýcarsko</c:v>
                </c:pt>
                <c:pt idx="4">
                  <c:v>Dánsko</c:v>
                </c:pt>
              </c:strCache>
            </c:strRef>
          </c:cat>
          <c:val>
            <c:numRef>
              <c:f>Tabelle1!$B$2:$B$6</c:f>
              <c:numCache>
                <c:formatCode>#,##0.0</c:formatCode>
                <c:ptCount val="5"/>
                <c:pt idx="0">
                  <c:v>205.1626866</c:v>
                </c:pt>
                <c:pt idx="1">
                  <c:v>221</c:v>
                </c:pt>
                <c:pt idx="2">
                  <c:v>230.71199999999999</c:v>
                </c:pt>
                <c:pt idx="3">
                  <c:v>312</c:v>
                </c:pt>
                <c:pt idx="4">
                  <c:v>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7F-ED4A-8034-B1D90CD97E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382034192"/>
        <c:axId val="382035760"/>
      </c:barChart>
      <c:catAx>
        <c:axId val="382034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cs-CZ"/>
          </a:p>
        </c:txPr>
        <c:crossAx val="382035760"/>
        <c:crosses val="autoZero"/>
        <c:auto val="1"/>
        <c:lblAlgn val="ctr"/>
        <c:lblOffset val="100"/>
        <c:tickLblSkip val="1"/>
        <c:noMultiLvlLbl val="0"/>
      </c:catAx>
      <c:valAx>
        <c:axId val="382035760"/>
        <c:scaling>
          <c:orientation val="minMax"/>
          <c:max val="40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cs-CZ" sz="800" b="0" baseline="0" dirty="0" smtClean="0">
                    <a:latin typeface="+mj-lt"/>
                  </a:rPr>
                  <a:t>spotřeba na osobu/rok v </a:t>
                </a:r>
                <a:r>
                  <a:rPr lang="en-GB" sz="800" b="0" baseline="0" dirty="0" smtClean="0">
                    <a:latin typeface="+mj-lt"/>
                  </a:rPr>
                  <a:t>E</a:t>
                </a:r>
                <a:r>
                  <a:rPr lang="cs-CZ" sz="800" b="0" baseline="0" dirty="0" smtClean="0">
                    <a:latin typeface="+mj-lt"/>
                  </a:rPr>
                  <a:t>UR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37735835773492526"/>
              <c:y val="0.86077472873384442"/>
            </c:manualLayout>
          </c:layout>
          <c:overlay val="0"/>
        </c:title>
        <c:numFmt formatCode="#,##0_ ;\-#,##0\ 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20341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7595763931499"/>
          <c:y val="4.0505789517221197E-2"/>
          <c:w val="0.74453931114663496"/>
          <c:h val="0.74448607792862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Market share in %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Tabelle1!$A$2:$A$6</c:f>
              <c:strCache>
                <c:ptCount val="5"/>
                <c:pt idx="0">
                  <c:v>Lucembursko</c:v>
                </c:pt>
                <c:pt idx="1">
                  <c:v>Rakousko</c:v>
                </c:pt>
                <c:pt idx="2">
                  <c:v>Švédsko</c:v>
                </c:pt>
                <c:pt idx="3">
                  <c:v>Švýcarsko </c:v>
                </c:pt>
                <c:pt idx="4">
                  <c:v>Dánsko</c:v>
                </c:pt>
              </c:strCache>
            </c:strRef>
          </c:cat>
          <c:val>
            <c:numRef>
              <c:f>Tabelle1!$B$2:$B$6</c:f>
              <c:numCache>
                <c:formatCode>#,##0.0</c:formatCode>
                <c:ptCount val="5"/>
                <c:pt idx="0">
                  <c:v>7.956152758</c:v>
                </c:pt>
                <c:pt idx="1">
                  <c:v>8.9</c:v>
                </c:pt>
                <c:pt idx="2">
                  <c:v>9.6</c:v>
                </c:pt>
                <c:pt idx="3">
                  <c:v>9.9</c:v>
                </c:pt>
                <c:pt idx="4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6C-F94A-AC26-F88AAB8BFD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382036544"/>
        <c:axId val="382029096"/>
      </c:barChart>
      <c:catAx>
        <c:axId val="382036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cs-CZ"/>
          </a:p>
        </c:txPr>
        <c:crossAx val="382029096"/>
        <c:crosses val="autoZero"/>
        <c:auto val="1"/>
        <c:lblAlgn val="ctr"/>
        <c:lblOffset val="100"/>
        <c:tickLblSkip val="1"/>
        <c:noMultiLvlLbl val="0"/>
      </c:catAx>
      <c:valAx>
        <c:axId val="38202909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 b="0">
                    <a:latin typeface="+mj-lt"/>
                  </a:defRPr>
                </a:pPr>
                <a:r>
                  <a:rPr lang="cs-CZ" sz="800" b="0" dirty="0">
                    <a:latin typeface="+mj-lt"/>
                  </a:rPr>
                  <a:t>p</a:t>
                </a:r>
                <a:r>
                  <a:rPr lang="cs-CZ" sz="800" b="0" dirty="0" smtClean="0">
                    <a:latin typeface="+mj-lt"/>
                  </a:rPr>
                  <a:t>odíl</a:t>
                </a:r>
                <a:r>
                  <a:rPr lang="cs-CZ" sz="800" b="0" baseline="0" dirty="0" smtClean="0">
                    <a:latin typeface="+mj-lt"/>
                  </a:rPr>
                  <a:t> </a:t>
                </a:r>
                <a:r>
                  <a:rPr lang="cs-CZ" sz="800" b="0" baseline="0" dirty="0">
                    <a:latin typeface="+mj-lt"/>
                  </a:rPr>
                  <a:t>na trhu v </a:t>
                </a:r>
                <a:r>
                  <a:rPr lang="en-GB" sz="800" b="0" dirty="0">
                    <a:latin typeface="+mj-lt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48666443703847001"/>
              <c:y val="0.88129913615520905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cs-CZ"/>
          </a:p>
        </c:txPr>
        <c:crossAx val="3820365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Calibri" panose="020F0502020204030204" pitchFamily="34" charset="0"/>
        </a:defRPr>
      </a:pPr>
      <a:endParaRPr lang="cs-CZ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06758183738"/>
          <c:y val="0.22976230610391901"/>
          <c:w val="0.53115212070360496"/>
          <c:h val="0.475635848890352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1E-41DA-9C05-0AB49FA9A1F9}"/>
              </c:ext>
            </c:extLst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1E-41DA-9C05-0AB49FA9A1F9}"/>
              </c:ext>
            </c:extLst>
          </c:dPt>
          <c:dPt>
            <c:idx val="2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1E-41DA-9C05-0AB49FA9A1F9}"/>
              </c:ext>
            </c:extLst>
          </c:dPt>
          <c:dPt>
            <c:idx val="3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1E-41DA-9C05-0AB49FA9A1F9}"/>
              </c:ext>
            </c:extLst>
          </c:dPt>
          <c:dPt>
            <c:idx val="4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1E-41DA-9C05-0AB49FA9A1F9}"/>
              </c:ext>
            </c:extLst>
          </c:dPt>
          <c:dLbls>
            <c:dLbl>
              <c:idx val="0"/>
              <c:layout>
                <c:manualLayout>
                  <c:x val="0.17006090922918379"/>
                  <c:y val="-6.810976941259397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F1E-41DA-9C05-0AB49FA9A1F9}"/>
                </c:ext>
                <c:ext xmlns:c15="http://schemas.microsoft.com/office/drawing/2012/chart" uri="{CE6537A1-D6FC-4f65-9D91-7224C49458BB}">
                  <c15:layout>
                    <c:manualLayout>
                      <c:w val="0.24615685325076575"/>
                      <c:h val="0.168280226141645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5602307509574756"/>
                  <c:y val="-5.044458661681325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F1E-41DA-9C05-0AB49FA9A1F9}"/>
                </c:ext>
                <c:ext xmlns:c15="http://schemas.microsoft.com/office/drawing/2012/chart" uri="{CE6537A1-D6FC-4f65-9D91-7224C49458BB}">
                  <c15:layout>
                    <c:manualLayout>
                      <c:w val="0.30253744305523783"/>
                      <c:h val="0.1682802261416455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4026853723854216"/>
                  <c:y val="7.963866083845090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0" tIns="19050" rIns="0" bIns="19050" anchor="ctr" anchorCtr="0">
                  <a:spAutoFit/>
                </a:bodyPr>
                <a:lstStyle/>
                <a:p>
                  <a:pPr algn="r">
                    <a:defRPr lang="cs-CZ" sz="900" noProof="0">
                      <a:latin typeface="Gill Sans MT" panose="020B0502020104020203" pitchFamily="34" charset="0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F1E-41DA-9C05-0AB49FA9A1F9}"/>
                </c:ext>
                <c:ext xmlns:c15="http://schemas.microsoft.com/office/drawing/2012/chart" uri="{CE6537A1-D6FC-4f65-9D91-7224C49458BB}">
                  <c15:layout>
                    <c:manualLayout>
                      <c:w val="0.24247300356316065"/>
                      <c:h val="0.2432114822490987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06142535115948"/>
                  <c:y val="0.1464540338429829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lang="cs-CZ" sz="900" noProof="0">
                      <a:latin typeface="Gill Sans MT" panose="020B0502020104020203" pitchFamily="34" charset="0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F1E-41DA-9C05-0AB49FA9A1F9}"/>
                </c:ext>
                <c:ext xmlns:c15="http://schemas.microsoft.com/office/drawing/2012/chart" uri="{CE6537A1-D6FC-4f65-9D91-7224C49458BB}">
                  <c15:layout>
                    <c:manualLayout>
                      <c:w val="0.25489985940113324"/>
                      <c:h val="9.172223927603732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9705754930930233"/>
                  <c:y val="-4.3888801627405384E-3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lang="cs-CZ" sz="900" noProof="0">
                        <a:latin typeface="Gill Sans MT" panose="020B0502020104020203" pitchFamily="34" charset="0"/>
                      </a:defRPr>
                    </a:pPr>
                    <a:r>
                      <a:rPr lang="en-US" noProof="0" smtClean="0"/>
                      <a:t>ostatní</a:t>
                    </a:r>
                    <a:endParaRPr lang="en-US" noProof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F1E-41DA-9C05-0AB49FA9A1F9}"/>
                </c:ext>
                <c:ext xmlns:c15="http://schemas.microsoft.com/office/drawing/2012/chart" uri="{CE6537A1-D6FC-4f65-9D91-7224C49458BB}">
                  <c15:layout>
                    <c:manualLayout>
                      <c:w val="0.29639865238598073"/>
                      <c:h val="0.17079759337085151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lang="cs-CZ" sz="900" noProof="0">
                    <a:latin typeface="Gill Sans MT" panose="020B0502020104020203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Španělsko</c:v>
                </c:pt>
                <c:pt idx="1">
                  <c:v>Francie</c:v>
                </c:pt>
                <c:pt idx="2">
                  <c:v>Itálie</c:v>
                </c:pt>
                <c:pt idx="3">
                  <c:v>Německo</c:v>
                </c:pt>
                <c:pt idx="4">
                  <c:v>Ostatní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5"/>
                <c:pt idx="0">
                  <c:v>2246474</c:v>
                </c:pt>
                <c:pt idx="1">
                  <c:v>2035024</c:v>
                </c:pt>
                <c:pt idx="2">
                  <c:v>1958045</c:v>
                </c:pt>
                <c:pt idx="3">
                  <c:v>1521314</c:v>
                </c:pt>
                <c:pt idx="4">
                  <c:v>7874645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F1E-41DA-9C05-0AB49FA9A1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52039728965402"/>
          <c:y val="3.0091027357730501E-2"/>
          <c:w val="0.38178354698068601"/>
          <c:h val="0.72759458445316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646247</c:v>
                </c:pt>
                <c:pt idx="1">
                  <c:v>1521314</c:v>
                </c:pt>
                <c:pt idx="2">
                  <c:v>1958045</c:v>
                </c:pt>
                <c:pt idx="3">
                  <c:v>2035024</c:v>
                </c:pt>
                <c:pt idx="4">
                  <c:v>2246475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EA-4610-88F0-2BA0257DF5EA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Turkey</c:v>
                      </c:pt>
                      <c:pt idx="1">
                        <c:v>Germany</c:v>
                      </c:pt>
                      <c:pt idx="2">
                        <c:v>Italy</c:v>
                      </c:pt>
                      <c:pt idx="3">
                        <c:v>France</c:v>
                      </c:pt>
                      <c:pt idx="4">
                        <c:v>Spain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384286360"/>
        <c:axId val="384287144"/>
      </c:barChart>
      <c:catAx>
        <c:axId val="384286360"/>
        <c:scaling>
          <c:orientation val="minMax"/>
        </c:scaling>
        <c:delete val="0"/>
        <c:axPos val="l"/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 baseline="0">
                <a:latin typeface="Calibri" pitchFamily="34" charset="0"/>
              </a:defRPr>
            </a:pPr>
            <a:endParaRPr lang="cs-CZ"/>
          </a:p>
        </c:txPr>
        <c:crossAx val="384287144"/>
        <c:crosses val="autoZero"/>
        <c:auto val="0"/>
        <c:lblAlgn val="ctr"/>
        <c:lblOffset val="50"/>
        <c:tickLblSkip val="1"/>
        <c:noMultiLvlLbl val="0"/>
      </c:catAx>
      <c:valAx>
        <c:axId val="384287144"/>
        <c:scaling>
          <c:orientation val="minMax"/>
          <c:max val="2000000"/>
        </c:scaling>
        <c:delete val="0"/>
        <c:axPos val="b"/>
        <c:majorGridlines>
          <c:spPr>
            <a:ln cap="rnd" cmpd="sng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aseline="0">
                    <a:latin typeface="Gill Sans MT" panose="020B0502020104020203" pitchFamily="34" charset="0"/>
                  </a:defRPr>
                </a:pPr>
                <a:r>
                  <a:rPr lang="cs-CZ" sz="800" b="0" baseline="0" dirty="0" smtClean="0">
                    <a:latin typeface="Gill Sans MT" panose="020B0502020104020203" pitchFamily="34" charset="0"/>
                  </a:rPr>
                  <a:t>mil</a:t>
                </a:r>
                <a:r>
                  <a:rPr lang="en-GB" sz="800" b="0" baseline="0" dirty="0" smtClean="0">
                    <a:latin typeface="Gill Sans MT" panose="020B0502020104020203" pitchFamily="34" charset="0"/>
                  </a:rPr>
                  <a:t>ion</a:t>
                </a:r>
                <a:r>
                  <a:rPr lang="cs-CZ" sz="800" b="0" baseline="0" dirty="0">
                    <a:latin typeface="Gill Sans MT" panose="020B0502020104020203" pitchFamily="34" charset="0"/>
                  </a:rPr>
                  <a:t>ů</a:t>
                </a:r>
                <a:r>
                  <a:rPr lang="en-GB" sz="800" b="0" baseline="0" dirty="0">
                    <a:latin typeface="Gill Sans MT" panose="020B0502020104020203" pitchFamily="34" charset="0"/>
                  </a:rPr>
                  <a:t> he</a:t>
                </a:r>
                <a:r>
                  <a:rPr lang="cs-CZ" sz="800" b="0" baseline="0" dirty="0">
                    <a:latin typeface="Gill Sans MT" panose="020B0502020104020203" pitchFamily="34" charset="0"/>
                  </a:rPr>
                  <a:t>k</a:t>
                </a:r>
                <a:r>
                  <a:rPr lang="en-GB" sz="800" b="0" baseline="0" dirty="0">
                    <a:latin typeface="Gill Sans MT" panose="020B0502020104020203" pitchFamily="34" charset="0"/>
                  </a:rPr>
                  <a:t>tar</a:t>
                </a:r>
                <a:r>
                  <a:rPr lang="cs-CZ" sz="800" b="0" baseline="0" dirty="0">
                    <a:latin typeface="Gill Sans MT" panose="020B0502020104020203" pitchFamily="34" charset="0"/>
                  </a:rPr>
                  <a:t>ů</a:t>
                </a:r>
                <a:endParaRPr lang="en-GB" sz="800" b="0" baseline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410973357009633"/>
              <c:y val="0.8444177887151980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700" baseline="0">
                <a:latin typeface="Gill Sans MT" panose="020B0502020104020203" pitchFamily="34" charset="0"/>
              </a:defRPr>
            </a:pPr>
            <a:endParaRPr lang="cs-CZ"/>
          </a:p>
        </c:txPr>
        <c:crossAx val="384286360"/>
        <c:crosses val="autoZero"/>
        <c:crossBetween val="between"/>
        <c:majorUnit val="5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79357017599665"/>
          <c:y val="0.22268843009795664"/>
          <c:w val="0.39671922701608536"/>
          <c:h val="0.5863802402030123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2E3-154F-94CF-E8FDCFF52F85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  <a:alpha val="70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2E3-154F-94CF-E8FDCFF52F85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  <a:alpha val="40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2E3-154F-94CF-E8FDCFF52F85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  <a:alpha val="10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2E3-154F-94CF-E8FDCFF52F8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2E3-154F-94CF-E8FDCFF52F8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2E3-154F-94CF-E8FDCFF52F85}"/>
              </c:ext>
            </c:extLst>
          </c:dPt>
          <c:dLbls>
            <c:dLbl>
              <c:idx val="0"/>
              <c:layout>
                <c:manualLayout>
                  <c:x val="0.17543180943196601"/>
                  <c:y val="-2.11644504447589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2E3-154F-94CF-E8FDCFF52F85}"/>
                </c:ext>
                <c:ext xmlns:c15="http://schemas.microsoft.com/office/drawing/2012/chart" uri="{CE6537A1-D6FC-4f65-9D91-7224C49458BB}">
                  <c15:layout>
                    <c:manualLayout>
                      <c:w val="0.23326855304799882"/>
                      <c:h val="0.1889505301730086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399556201766201"/>
                  <c:y val="4.232863015220530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2E3-154F-94CF-E8FDCFF52F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661517562480567"/>
                  <c:y val="-9.550109399916298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2E3-154F-94CF-E8FDCFF52F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223019622988438E-2"/>
                  <c:y val="-0.1568186875188734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2E3-154F-94CF-E8FDCFF52F85}"/>
                </c:ext>
                <c:ext xmlns:c15="http://schemas.microsoft.com/office/drawing/2012/chart" uri="{CE6537A1-D6FC-4f65-9D91-7224C49458BB}">
                  <c15:layout>
                    <c:manualLayout>
                      <c:w val="0.50836062519773051"/>
                      <c:h val="0.1869800048470696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4.9840768368407597E-2"/>
                  <c:y val="-0.1479568936784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2E3-154F-94CF-E8FDCFF52F85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4"/>
                <c:pt idx="0">
                  <c:v>Evropa</c:v>
                </c:pt>
                <c:pt idx="1">
                  <c:v>Afrika</c:v>
                </c:pt>
                <c:pt idx="2">
                  <c:v>Latinská Amerika</c:v>
                </c:pt>
                <c:pt idx="3">
                  <c:v>Asie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4"/>
                <c:pt idx="0">
                  <c:v>17246817.5592</c:v>
                </c:pt>
                <c:pt idx="1">
                  <c:v>11529725.177499996</c:v>
                </c:pt>
                <c:pt idx="2">
                  <c:v>3444450.3147400003</c:v>
                </c:pt>
                <c:pt idx="3">
                  <c:v>2835448.0405000001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2E3-154F-94CF-E8FDCFF52F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59923915684801"/>
          <c:y val="0"/>
          <c:w val="0.41929260018138498"/>
          <c:h val="0.73358916722761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cat>
            <c:strRef>
              <c:f>Tabelle1!$A$2:$A$12</c:f>
              <c:strCache>
                <c:ptCount val="5"/>
                <c:pt idx="0">
                  <c:v>Italy</c:v>
                </c:pt>
                <c:pt idx="1">
                  <c:v>Sweden</c:v>
                </c:pt>
                <c:pt idx="2">
                  <c:v>Estonia</c:v>
                </c:pt>
                <c:pt idx="3">
                  <c:v>Austria</c:v>
                </c:pt>
                <c:pt idx="4">
                  <c:v>Liechtenstein</c:v>
                </c:pt>
              </c:strCache>
            </c:strRef>
          </c:cat>
          <c:val>
            <c:numRef>
              <c:f>Tabelle1!$B$2:$B$12</c:f>
              <c:numCache>
                <c:formatCode>0.0%</c:formatCode>
                <c:ptCount val="5"/>
                <c:pt idx="0">
                  <c:v>0.15790685483870967</c:v>
                </c:pt>
                <c:pt idx="1">
                  <c:v>0.19853048605494533</c:v>
                </c:pt>
                <c:pt idx="2">
                  <c:v>0.21575753778028428</c:v>
                </c:pt>
                <c:pt idx="3">
                  <c:v>0.24658850750917574</c:v>
                </c:pt>
                <c:pt idx="4">
                  <c:v>0.38516253799543598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A8-46BB-B818-1D5D6D47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84292632"/>
        <c:axId val="384289496"/>
      </c:barChart>
      <c:catAx>
        <c:axId val="384292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 anchor="b" anchorCtr="0"/>
          <a:lstStyle/>
          <a:p>
            <a:pPr>
              <a:defRPr sz="500" baseline="-100000">
                <a:latin typeface="Calibri" pitchFamily="34" charset="0"/>
              </a:defRPr>
            </a:pPr>
            <a:endParaRPr lang="cs-CZ"/>
          </a:p>
        </c:txPr>
        <c:crossAx val="384289496"/>
        <c:crosses val="autoZero"/>
        <c:auto val="1"/>
        <c:lblAlgn val="ctr"/>
        <c:lblOffset val="50"/>
        <c:tickLblSkip val="1"/>
        <c:noMultiLvlLbl val="0"/>
      </c:catAx>
      <c:valAx>
        <c:axId val="38428949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cs-CZ"/>
          </a:p>
        </c:txPr>
        <c:crossAx val="3842926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6681474061001"/>
          <c:y val="4.2619398677982201E-2"/>
          <c:w val="0.59172285152837001"/>
          <c:h val="0.84237757155944704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2F6C86"/>
            </a:solidFill>
            <a:ln w="15875">
              <a:noFill/>
            </a:ln>
          </c:spPr>
          <c:cat>
            <c:numRef>
              <c:f>Tabelle1!$A$2:$A$35</c:f>
              <c:numCache>
                <c:formatCode>General</c:formatCode>
                <c:ptCount val="3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Tabelle1!$B$2:$B$35</c:f>
              <c:numCache>
                <c:formatCode>#,##0</c:formatCode>
                <c:ptCount val="34"/>
                <c:pt idx="0">
                  <c:v>105230</c:v>
                </c:pt>
                <c:pt idx="1">
                  <c:v>117944</c:v>
                </c:pt>
                <c:pt idx="2">
                  <c:v>138230</c:v>
                </c:pt>
                <c:pt idx="3">
                  <c:v>170699</c:v>
                </c:pt>
                <c:pt idx="4">
                  <c:v>228271</c:v>
                </c:pt>
                <c:pt idx="5">
                  <c:v>316939.84999999998</c:v>
                </c:pt>
                <c:pt idx="6">
                  <c:v>443658</c:v>
                </c:pt>
                <c:pt idx="7">
                  <c:v>634172</c:v>
                </c:pt>
                <c:pt idx="8">
                  <c:v>813842</c:v>
                </c:pt>
                <c:pt idx="9">
                  <c:v>1023515</c:v>
                </c:pt>
                <c:pt idx="10">
                  <c:v>1262265</c:v>
                </c:pt>
                <c:pt idx="11">
                  <c:v>1621901.58</c:v>
                </c:pt>
                <c:pt idx="12">
                  <c:v>2135723.79</c:v>
                </c:pt>
                <c:pt idx="13">
                  <c:v>2573664.92</c:v>
                </c:pt>
                <c:pt idx="14">
                  <c:v>3700993.11</c:v>
                </c:pt>
                <c:pt idx="15">
                  <c:v>4581068.22</c:v>
                </c:pt>
                <c:pt idx="16">
                  <c:v>5484318.8799999999</c:v>
                </c:pt>
                <c:pt idx="17">
                  <c:v>5870898.1140000001</c:v>
                </c:pt>
                <c:pt idx="18">
                  <c:v>6249192.8300000001</c:v>
                </c:pt>
                <c:pt idx="19">
                  <c:v>6564578.8399999999</c:v>
                </c:pt>
                <c:pt idx="20">
                  <c:v>6990808.3200000003</c:v>
                </c:pt>
                <c:pt idx="21">
                  <c:v>7313417.2599999998</c:v>
                </c:pt>
                <c:pt idx="22">
                  <c:v>7792048.5378999999</c:v>
                </c:pt>
                <c:pt idx="23">
                  <c:v>8296365.04</c:v>
                </c:pt>
                <c:pt idx="24">
                  <c:v>9229231.4902970009</c:v>
                </c:pt>
                <c:pt idx="25">
                  <c:v>10028781.070297001</c:v>
                </c:pt>
                <c:pt idx="26">
                  <c:v>10548522.889297001</c:v>
                </c:pt>
                <c:pt idx="27">
                  <c:v>11154985.3475</c:v>
                </c:pt>
                <c:pt idx="28">
                  <c:v>11397344.53857</c:v>
                </c:pt>
                <c:pt idx="29">
                  <c:v>11757323.421699997</c:v>
                </c:pt>
                <c:pt idx="30">
                  <c:v>12663904.215633368</c:v>
                </c:pt>
                <c:pt idx="31">
                  <c:v>13535234.816874059</c:v>
                </c:pt>
                <c:pt idx="32">
                  <c:v>14382479.55406601</c:v>
                </c:pt>
                <c:pt idx="33">
                  <c:v>15635504.6154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22-468B-B422-2CA1B3291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290672"/>
        <c:axId val="384286752"/>
      </c:areaChart>
      <c:catAx>
        <c:axId val="38429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600">
                <a:latin typeface="Gill Sans MT" panose="020B0502020104020203" pitchFamily="34" charset="0"/>
              </a:defRPr>
            </a:pPr>
            <a:endParaRPr lang="cs-CZ"/>
          </a:p>
        </c:txPr>
        <c:crossAx val="38428675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3842867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>
                    <a:latin typeface="Gill Sans MT" panose="020B0502020104020203" pitchFamily="34" charset="0"/>
                  </a:defRPr>
                </a:pPr>
                <a:r>
                  <a:rPr lang="cs-CZ" sz="1000" b="0" dirty="0" smtClean="0">
                    <a:latin typeface="Gill Sans MT" panose="020B0502020104020203" pitchFamily="34" charset="0"/>
                  </a:rPr>
                  <a:t>milionů</a:t>
                </a:r>
                <a:r>
                  <a:rPr lang="cs-CZ" sz="1000" b="0" baseline="0" dirty="0" smtClean="0">
                    <a:latin typeface="Gill Sans MT" panose="020B0502020104020203" pitchFamily="34" charset="0"/>
                  </a:rPr>
                  <a:t> </a:t>
                </a:r>
                <a:r>
                  <a:rPr lang="cs-CZ" sz="1000" b="0" baseline="0" dirty="0">
                    <a:latin typeface="Gill Sans MT" panose="020B0502020104020203" pitchFamily="34" charset="0"/>
                  </a:rPr>
                  <a:t>hektarů</a:t>
                </a:r>
                <a:endParaRPr lang="en-GB" sz="1000" b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2.4727667095506702E-2"/>
              <c:y val="0.233467705059029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cs-CZ"/>
          </a:p>
        </c:txPr>
        <c:crossAx val="384290672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65772103753199"/>
          <c:y val="0.17510400079003599"/>
          <c:w val="0.46542824774586"/>
          <c:h val="0.61702609175112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C6-48E4-AD53-BEF735F2169C}"/>
              </c:ext>
            </c:extLst>
          </c:dPt>
          <c:dPt>
            <c:idx val="1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C6-48E4-AD53-BEF735F2169C}"/>
              </c:ext>
            </c:extLst>
          </c:dPt>
          <c:dPt>
            <c:idx val="2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2C6-48E4-AD53-BEF735F2169C}"/>
              </c:ext>
            </c:extLst>
          </c:dPt>
          <c:dPt>
            <c:idx val="3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2C6-48E4-AD53-BEF735F2169C}"/>
              </c:ext>
            </c:extLst>
          </c:dPt>
          <c:dPt>
            <c:idx val="4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2C6-48E4-AD53-BEF735F2169C}"/>
              </c:ext>
            </c:extLst>
          </c:dPt>
          <c:dPt>
            <c:idx val="5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2C6-48E4-AD53-BEF735F2169C}"/>
              </c:ext>
            </c:extLst>
          </c:dPt>
          <c:dPt>
            <c:idx val="6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2C6-48E4-AD53-BEF735F2169C}"/>
              </c:ext>
            </c:extLst>
          </c:dPt>
          <c:dPt>
            <c:idx val="7"/>
            <c:bubble3D val="0"/>
            <c:spPr>
              <a:solidFill>
                <a:srgbClr val="2F6C86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2C6-48E4-AD53-BEF735F2169C}"/>
              </c:ext>
            </c:extLst>
          </c:dPt>
          <c:dPt>
            <c:idx val="8"/>
            <c:bubble3D val="0"/>
            <c:spPr>
              <a:solidFill>
                <a:srgbClr val="2F6C86">
                  <a:alpha val="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2C6-48E4-AD53-BEF735F2169C}"/>
              </c:ext>
            </c:extLst>
          </c:dPt>
          <c:dLbls>
            <c:dLbl>
              <c:idx val="0"/>
              <c:layout>
                <c:manualLayout>
                  <c:x val="0.13799583969707849"/>
                  <c:y val="-3.919317606685682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2C6-48E4-AD53-BEF735F216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4180790337012E-2"/>
                  <c:y val="0.1326629860056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2C6-48E4-AD53-BEF735F2169C}"/>
                </c:ext>
                <c:ext xmlns:c15="http://schemas.microsoft.com/office/drawing/2012/chart" uri="{CE6537A1-D6FC-4f65-9D91-7224C49458BB}">
                  <c15:layout>
                    <c:manualLayout>
                      <c:w val="0.29154370186987616"/>
                      <c:h val="0.1202577285651388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9.7160404736409203E-2"/>
                  <c:y val="0.1090588700020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Francie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2C6-48E4-AD53-BEF735F216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041524795353256"/>
                  <c:y val="7.861266443646179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2C6-48E4-AD53-BEF735F2169C}"/>
                </c:ext>
                <c:ext xmlns:c15="http://schemas.microsoft.com/office/drawing/2012/chart" uri="{CE6537A1-D6FC-4f65-9D91-7224C49458BB}">
                  <c15:layout>
                    <c:manualLayout>
                      <c:w val="0.20068400142775111"/>
                      <c:h val="7.319351347792632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7914815494129419"/>
                  <c:y val="4.39066441177317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0" rIns="0"/>
                <a:lstStyle/>
                <a:p>
                  <a:pPr>
                    <a:defRPr sz="800">
                      <a:latin typeface="Gill Sans MT" panose="020B0502020104020203" pitchFamily="34" charset="0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2C6-48E4-AD53-BEF735F2169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8078757242461274"/>
                      <c:h val="0.1021429717685689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6684066457057867"/>
                  <c:y val="-1.875306035954852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2C6-48E4-AD53-BEF735F216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7890063169497139"/>
                  <c:y val="-3.7915283075543045E-2"/>
                </c:manualLayout>
              </c:layout>
              <c:tx>
                <c:rich>
                  <a:bodyPr wrap="square"/>
                  <a:lstStyle/>
                  <a:p>
                    <a:pPr>
                      <a:defRPr lang="cs-CZ" sz="800" noProof="0">
                        <a:latin typeface="Gill Sans MT" panose="020B0502020104020203" pitchFamily="34" charset="0"/>
                      </a:defRPr>
                    </a:pPr>
                    <a:r>
                      <a:rPr lang="en-US" noProof="0" dirty="0" smtClean="0"/>
                      <a:t>Švýcarsko</a:t>
                    </a:r>
                    <a:endParaRPr lang="en-US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2C6-48E4-AD53-BEF735F2169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5810741856941555"/>
                      <c:h val="0.14083414600023864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8165555021440424"/>
                  <c:y val="-0.10885621762191029"/>
                </c:manualLayout>
              </c:layout>
              <c:tx>
                <c:rich>
                  <a:bodyPr wrap="square" lIns="0" rIns="0"/>
                  <a:lstStyle/>
                  <a:p>
                    <a:pPr>
                      <a:defRPr lang="cs-CZ" sz="800" noProof="0">
                        <a:latin typeface="Gill Sans MT" panose="020B0502020104020203" pitchFamily="34" charset="0"/>
                      </a:defRPr>
                    </a:pPr>
                    <a:r>
                      <a:rPr lang="en-US" noProof="0" dirty="0" smtClean="0">
                        <a:latin typeface="Gill Sans MT" panose="020B0502020104020203" pitchFamily="34" charset="0"/>
                      </a:rPr>
                      <a:t>Spojené království</a:t>
                    </a:r>
                    <a:endParaRPr lang="en-US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2C6-48E4-AD53-BEF735F2169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9726433570323985"/>
                      <c:h val="0.15546112160377243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0.12878641025663315"/>
                  <c:y val="-0.1340231743798014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2C6-48E4-AD53-BEF735F2169C}"/>
                </c:ext>
                <c:ext xmlns:c15="http://schemas.microsoft.com/office/drawing/2012/chart" uri="{CE6537A1-D6FC-4f65-9D91-7224C49458BB}">
                  <c15:layout>
                    <c:manualLayout>
                      <c:w val="0.27021282147101494"/>
                      <c:h val="9.970137062960082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800">
                    <a:latin typeface="Gill Sans MT" panose="020B0502020104020203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Německo</c:v>
                </c:pt>
                <c:pt idx="2">
                  <c:v>Franice</c:v>
                </c:pt>
                <c:pt idx="3">
                  <c:v>Čína</c:v>
                </c:pt>
                <c:pt idx="4">
                  <c:v>Itálie</c:v>
                </c:pt>
                <c:pt idx="5">
                  <c:v>Kanada</c:v>
                </c:pt>
                <c:pt idx="6">
                  <c:v>Švýcarsko</c:v>
                </c:pt>
                <c:pt idx="7">
                  <c:v>Spojené Království </c:v>
                </c:pt>
                <c:pt idx="8">
                  <c:v>ostatní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40558.85</c:v>
                </c:pt>
                <c:pt idx="1">
                  <c:v>10910</c:v>
                </c:pt>
                <c:pt idx="2">
                  <c:v>9139</c:v>
                </c:pt>
                <c:pt idx="3">
                  <c:v>8087.3708070000002</c:v>
                </c:pt>
                <c:pt idx="4">
                  <c:v>3483</c:v>
                </c:pt>
                <c:pt idx="5">
                  <c:v>3118.6086049999999</c:v>
                </c:pt>
                <c:pt idx="6">
                  <c:v>2654.5454549999999</c:v>
                </c:pt>
                <c:pt idx="7">
                  <c:v>2536.9895219999999</c:v>
                </c:pt>
                <c:pt idx="8">
                  <c:v>16194.202927411377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2C6-48E4-AD53-BEF735F216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08115081960799"/>
          <c:y val="2.4116624325143301E-2"/>
          <c:w val="0.53514225192550202"/>
          <c:h val="0.701973828304900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Turnover in million Euros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2536.9895219999999</c:v>
                </c:pt>
                <c:pt idx="1">
                  <c:v>2654.5454549999999</c:v>
                </c:pt>
                <c:pt idx="2">
                  <c:v>3483</c:v>
                </c:pt>
                <c:pt idx="3">
                  <c:v>9139</c:v>
                </c:pt>
                <c:pt idx="4">
                  <c:v>10910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03-4EC0-8CA2-62289F078BBC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United Kingdom</c:v>
                      </c:pt>
                      <c:pt idx="1">
                        <c:v>Switzerland</c:v>
                      </c:pt>
                      <c:pt idx="2">
                        <c:v>Italy</c:v>
                      </c:pt>
                      <c:pt idx="3">
                        <c:v>France</c:v>
                      </c:pt>
                      <c:pt idx="4">
                        <c:v>Germany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383966488"/>
        <c:axId val="383966880"/>
      </c:barChart>
      <c:catAx>
        <c:axId val="383966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cs-CZ"/>
          </a:p>
        </c:txPr>
        <c:crossAx val="383966880"/>
        <c:crosses val="autoZero"/>
        <c:auto val="1"/>
        <c:lblAlgn val="ctr"/>
        <c:lblOffset val="100"/>
        <c:tickLblSkip val="1"/>
        <c:noMultiLvlLbl val="0"/>
      </c:catAx>
      <c:valAx>
        <c:axId val="383966880"/>
        <c:scaling>
          <c:orientation val="minMax"/>
          <c:max val="12500"/>
          <c:min val="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Gill Sans MT" panose="020B0502020104020203" pitchFamily="34" charset="0"/>
                  </a:defRPr>
                </a:pPr>
                <a:r>
                  <a:rPr lang="cs-CZ" sz="800" b="0" dirty="0">
                    <a:latin typeface="Gill Sans MT" panose="020B0502020104020203" pitchFamily="34" charset="0"/>
                  </a:rPr>
                  <a:t>t</a:t>
                </a:r>
                <a:r>
                  <a:rPr lang="cs-CZ" sz="800" b="0" dirty="0" smtClean="0">
                    <a:latin typeface="Gill Sans MT" panose="020B0502020104020203" pitchFamily="34" charset="0"/>
                  </a:rPr>
                  <a:t>ržby</a:t>
                </a:r>
                <a:r>
                  <a:rPr lang="cs-CZ" sz="800" b="0" baseline="0" dirty="0" smtClean="0">
                    <a:latin typeface="Gill Sans MT" panose="020B0502020104020203" pitchFamily="34" charset="0"/>
                  </a:rPr>
                  <a:t> </a:t>
                </a:r>
                <a:r>
                  <a:rPr lang="cs-CZ" sz="800" b="0" baseline="0" dirty="0">
                    <a:latin typeface="Gill Sans MT" panose="020B0502020104020203" pitchFamily="34" charset="0"/>
                  </a:rPr>
                  <a:t>v milionech EUR</a:t>
                </a:r>
                <a:endParaRPr lang="en-GB" sz="800" b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27866362387122101"/>
              <c:y val="0.83736233997764797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cs-CZ"/>
          </a:p>
        </c:txPr>
        <c:crossAx val="383966488"/>
        <c:crosses val="autoZero"/>
        <c:crossBetween val="between"/>
        <c:majorUnit val="5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19308040837"/>
          <c:y val="3.0623711268872599E-2"/>
          <c:w val="0.72618930446194196"/>
          <c:h val="0.73496246297954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205.1626866</c:v>
                </c:pt>
                <c:pt idx="1">
                  <c:v>221</c:v>
                </c:pt>
                <c:pt idx="2">
                  <c:v>230.71199999999999</c:v>
                </c:pt>
                <c:pt idx="3">
                  <c:v>312</c:v>
                </c:pt>
                <c:pt idx="4">
                  <c:v>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CE-4397-BF1B-D820FB5B92D5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Austria</c:v>
                      </c:pt>
                      <c:pt idx="1">
                        <c:v>Luxembourg</c:v>
                      </c:pt>
                      <c:pt idx="2">
                        <c:v>Sweden</c:v>
                      </c:pt>
                      <c:pt idx="3">
                        <c:v>Switzerland</c:v>
                      </c:pt>
                      <c:pt idx="4">
                        <c:v>Denmark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383967664"/>
        <c:axId val="383971192"/>
      </c:barChart>
      <c:catAx>
        <c:axId val="3839676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cs-CZ"/>
          </a:p>
        </c:txPr>
        <c:crossAx val="383971192"/>
        <c:crosses val="autoZero"/>
        <c:auto val="1"/>
        <c:lblAlgn val="ctr"/>
        <c:lblOffset val="100"/>
        <c:tickLblSkip val="1"/>
        <c:noMultiLvlLbl val="0"/>
      </c:catAx>
      <c:valAx>
        <c:axId val="383971192"/>
        <c:scaling>
          <c:orientation val="minMax"/>
          <c:max val="30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Gill Sans MT" panose="020B0502020104020203" pitchFamily="34" charset="0"/>
                  </a:defRPr>
                </a:pPr>
                <a:r>
                  <a:rPr lang="cs-CZ" sz="800" b="0" baseline="0" dirty="0" smtClean="0">
                    <a:latin typeface="Gill Sans MT" panose="020B0502020104020203" pitchFamily="34" charset="0"/>
                  </a:rPr>
                  <a:t>spotřeba </a:t>
                </a:r>
                <a:r>
                  <a:rPr lang="cs-CZ" sz="800" b="0" baseline="0" dirty="0">
                    <a:latin typeface="Gill Sans MT" panose="020B0502020104020203" pitchFamily="34" charset="0"/>
                  </a:rPr>
                  <a:t>na </a:t>
                </a:r>
                <a:r>
                  <a:rPr lang="cs-CZ" sz="800" b="0" baseline="0" dirty="0" smtClean="0">
                    <a:latin typeface="Gill Sans MT" panose="020B0502020104020203" pitchFamily="34" charset="0"/>
                  </a:rPr>
                  <a:t>osobu/rok v </a:t>
                </a:r>
                <a:r>
                  <a:rPr lang="cs-CZ" sz="800" b="0" baseline="0" dirty="0">
                    <a:latin typeface="Gill Sans MT" panose="020B0502020104020203" pitchFamily="34" charset="0"/>
                  </a:rPr>
                  <a:t>EUR</a:t>
                </a:r>
                <a:endParaRPr lang="en-GB" sz="800" b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15107103179082576"/>
              <c:y val="0.8477103367115588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cs-CZ"/>
          </a:p>
        </c:txPr>
        <c:crossAx val="38396766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7595763931499"/>
          <c:y val="4.0505789517221197E-2"/>
          <c:w val="0.74453931114663496"/>
          <c:h val="0.74448607792862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Market share in %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#,##0.0</c:formatCode>
                <c:ptCount val="5"/>
                <c:pt idx="0">
                  <c:v>7.956152758</c:v>
                </c:pt>
                <c:pt idx="1">
                  <c:v>8.9</c:v>
                </c:pt>
                <c:pt idx="2">
                  <c:v>9.6</c:v>
                </c:pt>
                <c:pt idx="3">
                  <c:v>9.9</c:v>
                </c:pt>
                <c:pt idx="4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A1-43CA-BF76-596146753719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Luxembourg</c:v>
                      </c:pt>
                      <c:pt idx="1">
                        <c:v>Austria</c:v>
                      </c:pt>
                      <c:pt idx="2">
                        <c:v>Sweden</c:v>
                      </c:pt>
                      <c:pt idx="3">
                        <c:v>Switzerland</c:v>
                      </c:pt>
                      <c:pt idx="4">
                        <c:v>Denmark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383969624"/>
        <c:axId val="428805616"/>
      </c:barChart>
      <c:catAx>
        <c:axId val="383969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/>
            </a:pPr>
            <a:endParaRPr lang="cs-CZ"/>
          </a:p>
        </c:txPr>
        <c:crossAx val="428805616"/>
        <c:crosses val="autoZero"/>
        <c:auto val="1"/>
        <c:lblAlgn val="ctr"/>
        <c:lblOffset val="100"/>
        <c:tickLblSkip val="1"/>
        <c:noMultiLvlLbl val="0"/>
      </c:catAx>
      <c:valAx>
        <c:axId val="428805616"/>
        <c:scaling>
          <c:orientation val="minMax"/>
          <c:max val="12"/>
          <c:min val="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 b="0">
                    <a:latin typeface="Gill Sans MT" panose="020B0502020104020203" pitchFamily="34" charset="0"/>
                  </a:defRPr>
                </a:pPr>
                <a:r>
                  <a:rPr lang="cs-CZ" sz="800" b="0" dirty="0">
                    <a:latin typeface="Gill Sans MT" panose="020B0502020104020203" pitchFamily="34" charset="0"/>
                  </a:rPr>
                  <a:t>p</a:t>
                </a:r>
                <a:r>
                  <a:rPr lang="cs-CZ" sz="800" b="0" dirty="0" smtClean="0">
                    <a:latin typeface="Gill Sans MT" panose="020B0502020104020203" pitchFamily="34" charset="0"/>
                  </a:rPr>
                  <a:t>odíl </a:t>
                </a:r>
                <a:r>
                  <a:rPr lang="cs-CZ" sz="800" b="0" dirty="0">
                    <a:latin typeface="Gill Sans MT" panose="020B0502020104020203" pitchFamily="34" charset="0"/>
                  </a:rPr>
                  <a:t>na trhu</a:t>
                </a:r>
                <a:r>
                  <a:rPr lang="cs-CZ" sz="800" b="0" baseline="0" dirty="0">
                    <a:latin typeface="Gill Sans MT" panose="020B0502020104020203" pitchFamily="34" charset="0"/>
                  </a:rPr>
                  <a:t> </a:t>
                </a:r>
                <a:r>
                  <a:rPr lang="en-GB" sz="800" b="0" dirty="0">
                    <a:latin typeface="Gill Sans MT" panose="020B05020201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48666443703847001"/>
              <c:y val="0.88129913615520905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cs-CZ"/>
          </a:p>
        </c:txPr>
        <c:crossAx val="3839696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Calibri" panose="020F0502020204030204" pitchFamily="34" charset="0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0182179716606"/>
          <c:y val="6.3771271240918415E-2"/>
          <c:w val="0.46405817914201902"/>
          <c:h val="0.70559814183657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Tabelle1!$A$7:$A$11</c:f>
              <c:strCache>
                <c:ptCount val="5"/>
                <c:pt idx="0">
                  <c:v>Jižní Afrika</c:v>
                </c:pt>
                <c:pt idx="1">
                  <c:v>Rumunsko</c:v>
                </c:pt>
                <c:pt idx="2">
                  <c:v>Tanzánie</c:v>
                </c:pt>
                <c:pt idx="3">
                  <c:v>Zambie</c:v>
                </c:pt>
                <c:pt idx="4">
                  <c:v>Finsko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1538831.55</c:v>
                </c:pt>
                <c:pt idx="1">
                  <c:v>1787548.25</c:v>
                </c:pt>
                <c:pt idx="2">
                  <c:v>2418740</c:v>
                </c:pt>
                <c:pt idx="3">
                  <c:v>3200000.01</c:v>
                </c:pt>
                <c:pt idx="4">
                  <c:v>11263583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4-A94D-B42D-C77CA6085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381439960"/>
        <c:axId val="381440352"/>
      </c:barChart>
      <c:catAx>
        <c:axId val="381439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1440352"/>
        <c:crossesAt val="0"/>
        <c:auto val="1"/>
        <c:lblAlgn val="ctr"/>
        <c:lblOffset val="100"/>
        <c:tickLblSkip val="1"/>
        <c:noMultiLvlLbl val="0"/>
      </c:catAx>
      <c:valAx>
        <c:axId val="3814403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cs-CZ" sz="800" b="0" dirty="0" smtClean="0">
                    <a:latin typeface="+mj-lt"/>
                  </a:rPr>
                  <a:t>milionů </a:t>
                </a:r>
                <a:r>
                  <a:rPr lang="cs-CZ" sz="800" b="0" noProof="0" dirty="0" smtClean="0">
                    <a:latin typeface="+mj-lt"/>
                  </a:rPr>
                  <a:t>hektarů</a:t>
                </a:r>
                <a:endParaRPr lang="cs-CZ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29177114667855902"/>
              <c:y val="0.890684723474922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1439960"/>
        <c:crosses val="autoZero"/>
        <c:crossBetween val="between"/>
        <c:majorUnit val="5000000"/>
        <c:minorUnit val="25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3360290658797"/>
          <c:y val="0.22114209532274201"/>
          <c:w val="0.53620592477281703"/>
          <c:h val="0.585714241627473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1AE6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AB2-794F-9934-7F9F3BA6D655}"/>
              </c:ext>
            </c:extLst>
          </c:dPt>
          <c:dPt>
            <c:idx val="1"/>
            <c:bubble3D val="0"/>
            <c:spPr>
              <a:solidFill>
                <a:srgbClr val="61AE61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AB2-794F-9934-7F9F3BA6D655}"/>
              </c:ext>
            </c:extLst>
          </c:dPt>
          <c:dPt>
            <c:idx val="2"/>
            <c:bubble3D val="0"/>
            <c:spPr>
              <a:solidFill>
                <a:srgbClr val="61AE61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AB2-794F-9934-7F9F3BA6D655}"/>
              </c:ext>
            </c:extLst>
          </c:dPt>
          <c:dPt>
            <c:idx val="3"/>
            <c:bubble3D val="0"/>
            <c:spPr>
              <a:solidFill>
                <a:srgbClr val="61AE61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AB2-794F-9934-7F9F3BA6D655}"/>
              </c:ext>
            </c:extLst>
          </c:dPt>
          <c:dPt>
            <c:idx val="4"/>
            <c:bubble3D val="0"/>
            <c:spPr>
              <a:solidFill>
                <a:srgbClr val="3EBA12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B2-794F-9934-7F9F3BA6D65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AB2-794F-9934-7F9F3BA6D655}"/>
              </c:ext>
            </c:extLst>
          </c:dPt>
          <c:dLbls>
            <c:dLbl>
              <c:idx val="0"/>
              <c:layout>
                <c:manualLayout>
                  <c:x val="0.16744148376886483"/>
                  <c:y val="1.618894409842877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AB2-794F-9934-7F9F3BA6D6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146143077711966"/>
                  <c:y val="-9.0906657352712479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AB2-794F-9934-7F9F3BA6D6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0631182821520846"/>
                  <c:y val="-0.1076399068944506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AB2-794F-9934-7F9F3BA6D655}"/>
                </c:ext>
                <c:ext xmlns:c15="http://schemas.microsoft.com/office/drawing/2012/chart" uri="{CE6537A1-D6FC-4f65-9D91-7224C49458BB}">
                  <c15:layout>
                    <c:manualLayout>
                      <c:w val="0.25762068288438206"/>
                      <c:h val="0.2496335179977717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7.1760635900942074E-2"/>
                  <c:y val="-0.1704988999166333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AB2-794F-9934-7F9F3BA6D655}"/>
                </c:ext>
                <c:ext xmlns:c15="http://schemas.microsoft.com/office/drawing/2012/chart" uri="{CE6537A1-D6FC-4f65-9D91-7224C49458BB}">
                  <c15:layout>
                    <c:manualLayout>
                      <c:w val="0.2158201124720833"/>
                      <c:h val="0.24963351799777178"/>
                    </c:manualLayout>
                  </c15:layout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AB2-794F-9934-7F9F3BA6D65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AB2-794F-9934-7F9F3BA6D6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Oceánie</c:v>
                </c:pt>
                <c:pt idx="1">
                  <c:v>Evropa</c:v>
                </c:pt>
                <c:pt idx="2">
                  <c:v>Latinská Amerika</c:v>
                </c:pt>
                <c:pt idx="3">
                  <c:v>Severní Amerika</c:v>
                </c:pt>
                <c:pt idx="4">
                  <c:v>Asie</c:v>
                </c:pt>
                <c:pt idx="5">
                  <c:v>Afrika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34683571.030000001</c:v>
                </c:pt>
                <c:pt idx="1">
                  <c:v>6241184.6235000007</c:v>
                </c:pt>
                <c:pt idx="2">
                  <c:v>5923884.7999999989</c:v>
                </c:pt>
                <c:pt idx="3">
                  <c:v>1371893.2932918225</c:v>
                </c:pt>
                <c:pt idx="4">
                  <c:v>27929.835050000002</c:v>
                </c:pt>
                <c:pt idx="5">
                  <c:v>4031.3100000000004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B2-794F-9934-7F9F3BA6D6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0182179716606"/>
          <c:y val="6.3771271240918415E-2"/>
          <c:w val="0.46405817914201902"/>
          <c:h val="0.70559814183657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61AE61"/>
            </a:solidFill>
          </c:spPr>
          <c:invertIfNegative val="0"/>
          <c:dLbls>
            <c:delete val="1"/>
          </c:dLbls>
          <c:cat>
            <c:strRef>
              <c:f>Tabelle1!$A$2:$A$6</c:f>
              <c:strCache>
                <c:ptCount val="5"/>
                <c:pt idx="0">
                  <c:v>USA</c:v>
                </c:pt>
                <c:pt idx="1">
                  <c:v>Španělsko </c:v>
                </c:pt>
                <c:pt idx="2">
                  <c:v>Uruguay</c:v>
                </c:pt>
                <c:pt idx="3">
                  <c:v>Argentina</c:v>
                </c:pt>
                <c:pt idx="4">
                  <c:v>Austrálie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5"/>
                <c:pt idx="0">
                  <c:v>932799.59600000002</c:v>
                </c:pt>
                <c:pt idx="1">
                  <c:v>1186904.5506</c:v>
                </c:pt>
                <c:pt idx="2">
                  <c:v>2143189</c:v>
                </c:pt>
                <c:pt idx="3">
                  <c:v>3399887</c:v>
                </c:pt>
                <c:pt idx="4">
                  <c:v>34617165.030000001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4-A94D-B42D-C77CA6085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381438784"/>
        <c:axId val="381443096"/>
      </c:barChart>
      <c:catAx>
        <c:axId val="381438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1443096"/>
        <c:crosses val="autoZero"/>
        <c:auto val="0"/>
        <c:lblAlgn val="ctr"/>
        <c:lblOffset val="100"/>
        <c:tickLblSkip val="1"/>
        <c:noMultiLvlLbl val="0"/>
      </c:catAx>
      <c:valAx>
        <c:axId val="38144309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cs-CZ" sz="800" b="0" noProof="0" dirty="0" smtClean="0">
                    <a:latin typeface="+mj-lt"/>
                  </a:rPr>
                  <a:t>milionů hektarů</a:t>
                </a:r>
                <a:endParaRPr lang="cs-CZ" sz="800" b="0" noProof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29177114667855902"/>
              <c:y val="0.890684723474922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1438784"/>
        <c:crosses val="autoZero"/>
        <c:crossBetween val="between"/>
        <c:majorUnit val="10000000"/>
        <c:minorUnit val="50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0182179716606"/>
          <c:y val="6.3771271240918415E-2"/>
          <c:w val="0.46405817914201902"/>
          <c:h val="0.70559814183657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Tabelle1!$A$7:$A$11</c:f>
              <c:strCache>
                <c:ptCount val="5"/>
                <c:pt idx="0">
                  <c:v>Turecko</c:v>
                </c:pt>
                <c:pt idx="1">
                  <c:v>Čína</c:v>
                </c:pt>
                <c:pt idx="2">
                  <c:v>Tunisko </c:v>
                </c:pt>
                <c:pt idx="3">
                  <c:v>Itálie</c:v>
                </c:pt>
                <c:pt idx="4">
                  <c:v>Španělsko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209478</c:v>
                </c:pt>
                <c:pt idx="1">
                  <c:v>246215.19999999998</c:v>
                </c:pt>
                <c:pt idx="2">
                  <c:v>274040</c:v>
                </c:pt>
                <c:pt idx="3">
                  <c:v>471342.26990000001</c:v>
                </c:pt>
                <c:pt idx="4">
                  <c:v>572206.6664000001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4-A94D-B42D-C77CA6085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381441528"/>
        <c:axId val="381439568"/>
      </c:barChart>
      <c:catAx>
        <c:axId val="381441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1439568"/>
        <c:crossesAt val="0"/>
        <c:auto val="1"/>
        <c:lblAlgn val="ctr"/>
        <c:lblOffset val="100"/>
        <c:tickLblSkip val="1"/>
        <c:noMultiLvlLbl val="0"/>
      </c:catAx>
      <c:valAx>
        <c:axId val="381439568"/>
        <c:scaling>
          <c:orientation val="minMax"/>
          <c:max val="600000"/>
          <c:min val="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cs-CZ" sz="800" b="0" dirty="0" smtClean="0">
                    <a:latin typeface="+mj-lt"/>
                  </a:rPr>
                  <a:t>sto</a:t>
                </a:r>
                <a:r>
                  <a:rPr lang="cs-CZ" sz="800" b="0" baseline="0" dirty="0" smtClean="0">
                    <a:latin typeface="+mj-lt"/>
                  </a:rPr>
                  <a:t> </a:t>
                </a:r>
                <a:r>
                  <a:rPr lang="cs-CZ" sz="800" b="0" baseline="0" dirty="0">
                    <a:latin typeface="+mj-lt"/>
                  </a:rPr>
                  <a:t>tisíc hektarů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29177114667855902"/>
              <c:y val="0.890684723474922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1441528"/>
        <c:crosses val="autoZero"/>
        <c:crossBetween val="between"/>
        <c:majorUnit val="100000"/>
        <c:minorUnit val="100000"/>
        <c:dispUnits>
          <c:builtInUnit val="hundredThousand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0182179716606"/>
          <c:y val="6.3771271240918415E-2"/>
          <c:w val="0.46405817914201902"/>
          <c:h val="0.70559814183657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DEA900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Tabelle1!$A$2:$A$6</c:f>
              <c:strCache>
                <c:ptCount val="5"/>
                <c:pt idx="0">
                  <c:v>Kanada</c:v>
                </c:pt>
                <c:pt idx="1">
                  <c:v>USA</c:v>
                </c:pt>
                <c:pt idx="2">
                  <c:v>Itálie</c:v>
                </c:pt>
                <c:pt idx="3">
                  <c:v>Francie</c:v>
                </c:pt>
                <c:pt idx="4">
                  <c:v>Čína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5"/>
                <c:pt idx="0">
                  <c:v>738040.67218697816</c:v>
                </c:pt>
                <c:pt idx="1">
                  <c:v>738641.54199999978</c:v>
                </c:pt>
                <c:pt idx="2">
                  <c:v>946690.64999999991</c:v>
                </c:pt>
                <c:pt idx="3">
                  <c:v>1166243</c:v>
                </c:pt>
                <c:pt idx="4">
                  <c:v>2573198.81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4-A94D-B42D-C77CA6085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381441920"/>
        <c:axId val="381442312"/>
      </c:barChart>
      <c:catAx>
        <c:axId val="381441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1442312"/>
        <c:crossesAt val="0"/>
        <c:auto val="1"/>
        <c:lblAlgn val="ctr"/>
        <c:lblOffset val="100"/>
        <c:tickLblSkip val="1"/>
        <c:noMultiLvlLbl val="0"/>
      </c:catAx>
      <c:valAx>
        <c:axId val="381442312"/>
        <c:scaling>
          <c:orientation val="minMax"/>
          <c:max val="300000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cs-CZ" sz="800" b="0" dirty="0">
                    <a:latin typeface="+mj-lt"/>
                  </a:rPr>
                  <a:t>m</a:t>
                </a:r>
                <a:r>
                  <a:rPr lang="cs-CZ" sz="800" b="0" dirty="0" smtClean="0">
                    <a:latin typeface="+mj-lt"/>
                  </a:rPr>
                  <a:t>ilionů</a:t>
                </a:r>
                <a:r>
                  <a:rPr lang="cs-CZ" sz="800" b="0" baseline="0" dirty="0" smtClean="0">
                    <a:latin typeface="+mj-lt"/>
                  </a:rPr>
                  <a:t> </a:t>
                </a:r>
                <a:r>
                  <a:rPr lang="cs-CZ" sz="800" b="0" baseline="0" dirty="0">
                    <a:latin typeface="+mj-lt"/>
                  </a:rPr>
                  <a:t>hektarů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29177114667855902"/>
              <c:y val="0.890684723474922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cs-CZ"/>
          </a:p>
        </c:txPr>
        <c:crossAx val="381441920"/>
        <c:crosses val="autoZero"/>
        <c:crossBetween val="between"/>
        <c:majorUnit val="1000000"/>
        <c:minorUnit val="5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25503911895"/>
          <c:y val="0.24480819556665201"/>
          <c:w val="0.61273608920079503"/>
          <c:h val="0.61476484702028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9C4-1A42-AC81-A34F9D3EDF1D}"/>
              </c:ext>
            </c:extLst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9C4-1A42-AC81-A34F9D3EDF1D}"/>
              </c:ext>
            </c:extLst>
          </c:dPt>
          <c:dPt>
            <c:idx val="2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9C4-1A42-AC81-A34F9D3EDF1D}"/>
              </c:ext>
            </c:extLst>
          </c:dPt>
          <c:dPt>
            <c:idx val="3"/>
            <c:bubble3D val="0"/>
            <c:spPr>
              <a:solidFill>
                <a:srgbClr val="2F6C86">
                  <a:alpha val="1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9C4-1A42-AC81-A34F9D3EDF1D}"/>
              </c:ext>
            </c:extLst>
          </c:dPt>
          <c:dPt>
            <c:idx val="4"/>
            <c:bubble3D val="0"/>
            <c:spPr>
              <a:solidFill>
                <a:srgbClr val="2F6C86">
                  <a:alpha val="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9C4-1A42-AC81-A34F9D3EDF1D}"/>
              </c:ext>
            </c:extLst>
          </c:dPt>
          <c:dLbls>
            <c:dLbl>
              <c:idx val="0"/>
              <c:layout>
                <c:manualLayout>
                  <c:x val="0.13077163072908601"/>
                  <c:y val="-0.266181237840183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9C4-1A42-AC81-A34F9D3EDF1D}"/>
                </c:ext>
                <c:ext xmlns:c15="http://schemas.microsoft.com/office/drawing/2012/chart" uri="{CE6537A1-D6FC-4f65-9D91-7224C49458BB}">
                  <c15:layout>
                    <c:manualLayout>
                      <c:w val="0.21530421672946562"/>
                      <c:h val="0.1901906552790633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932460766110801"/>
                  <c:y val="1.4638613550399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9C4-1A42-AC81-A34F9D3EDF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0849487608570899"/>
                  <c:y val="-4.7721316128294701E-2"/>
                </c:manualLayout>
              </c:layout>
              <c:tx>
                <c:rich>
                  <a:bodyPr wrap="none" lIns="0" tIns="19050" rIns="0" bIns="19050" anchor="ctr">
                    <a:noAutofit/>
                  </a:bodyPr>
                  <a:lstStyle/>
                  <a:p>
                    <a:pPr>
                      <a:defRPr lang="cs-CZ" sz="800" noProof="0">
                        <a:latin typeface="+mj-lt"/>
                      </a:defRPr>
                    </a:pPr>
                    <a:r>
                      <a:rPr lang="en-US" noProof="0" dirty="0" smtClean="0">
                        <a:latin typeface="+mj-lt"/>
                      </a:rPr>
                      <a:t>Severní </a:t>
                    </a:r>
                    <a:r>
                      <a:rPr lang="en-US" noProof="0" dirty="0">
                        <a:latin typeface="+mj-lt"/>
                      </a:rPr>
                      <a:t/>
                    </a:r>
                    <a:br>
                      <a:rPr lang="en-US" noProof="0" dirty="0">
                        <a:latin typeface="+mj-lt"/>
                      </a:rPr>
                    </a:br>
                    <a:r>
                      <a:rPr lang="en-US" noProof="0" dirty="0" smtClean="0">
                        <a:latin typeface="+mj-lt"/>
                      </a:rPr>
                      <a:t>Amerika</a:t>
                    </a:r>
                    <a:endParaRPr lang="en-US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9C4-1A42-AC81-A34F9D3EDF1D}"/>
                </c:ext>
                <c:ext xmlns:c15="http://schemas.microsoft.com/office/drawing/2012/chart" uri="{CE6537A1-D6FC-4f65-9D91-7224C49458BB}">
                  <c15:layout>
                    <c:manualLayout>
                      <c:w val="0.26756170624055015"/>
                      <c:h val="0.1882071969493028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5521249462736258"/>
                  <c:y val="-0.122787636354451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9C4-1A42-AC81-A34F9D3EDF1D}"/>
                </c:ext>
                <c:ext xmlns:c15="http://schemas.microsoft.com/office/drawing/2012/chart" uri="{CE6537A1-D6FC-4f65-9D91-7224C49458BB}">
                  <c15:layout>
                    <c:manualLayout>
                      <c:w val="0.46844925503064311"/>
                      <c:h val="0.1206738972496797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2556635777873909E-2"/>
                  <c:y val="-0.165394102667897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9C4-1A42-AC81-A34F9D3EDF1D}"/>
                </c:ext>
                <c:ext xmlns:c15="http://schemas.microsoft.com/office/drawing/2012/chart" uri="{CE6537A1-D6FC-4f65-9D91-7224C49458BB}">
                  <c15:layout>
                    <c:manualLayout>
                      <c:w val="0.2511787075561645"/>
                      <c:h val="0.2603408703420468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5"/>
                <c:pt idx="0">
                  <c:v>Evropa</c:v>
                </c:pt>
                <c:pt idx="1">
                  <c:v>Asie</c:v>
                </c:pt>
                <c:pt idx="2">
                  <c:v>Severní Amerika</c:v>
                </c:pt>
                <c:pt idx="3">
                  <c:v>Afrika</c:v>
                </c:pt>
                <c:pt idx="4">
                  <c:v>Latinská Amerika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5"/>
                <c:pt idx="0">
                  <c:v>7462239.8837000048</c:v>
                </c:pt>
                <c:pt idx="1">
                  <c:v>3434389.617397259</c:v>
                </c:pt>
                <c:pt idx="2">
                  <c:v>1476682.2141869788</c:v>
                </c:pt>
                <c:pt idx="3">
                  <c:v>550333.94299999974</c:v>
                </c:pt>
                <c:pt idx="4">
                  <c:v>335740.06482831627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9C4-1A42-AC81-A34F9D3ED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0.28903</cdr:x>
      <cdr:y>0.05606</cdr:y>
    </cdr:from>
    <cdr:to>
      <cdr:x>0.41093</cdr:x>
      <cdr:y>0.14314</cdr:y>
    </cdr:to>
    <cdr:pic>
      <cdr:nvPicPr>
        <cdr:cNvPr id="2" name="Grafik 1">
          <a:extLst xmlns:a="http://schemas.openxmlformats.org/drawingml/2006/main">
            <a:ext uri="{FF2B5EF4-FFF2-40B4-BE49-F238E27FC236}">
              <a16:creationId xmlns="" xmlns:a16="http://schemas.microsoft.com/office/drawing/2014/main" id="{FC622FA3-E6DF-4BCE-8C83-BCC0E846A48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95488" y="117726"/>
          <a:ext cx="293327" cy="18288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0.10538</cdr:x>
      <cdr:y>0.03459</cdr:y>
    </cdr:from>
    <cdr:to>
      <cdr:x>0.26833</cdr:x>
      <cdr:y>0.12947</cdr:y>
    </cdr:to>
    <cdr:pic>
      <cdr:nvPicPr>
        <cdr:cNvPr id="2" name="Grafik 1">
          <a:extLst xmlns:a="http://schemas.openxmlformats.org/drawingml/2006/main">
            <a:ext uri="{FF2B5EF4-FFF2-40B4-BE49-F238E27FC236}">
              <a16:creationId xmlns="" xmlns:a16="http://schemas.microsoft.com/office/drawing/2014/main" id="{23353BBB-BAB6-415D-8E62-5DB5451A5DB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9287" y="66684"/>
          <a:ext cx="292703" cy="18288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t>20.03.2020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50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20.03.2020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227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20.03.2020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302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20.03.2020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7099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Development doesn´t match 2017 numbers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5038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7CA3800-3FA4-44D5-BAF8-A6EB08619282}" type="datetime1">
              <a:rPr lang="de-DE" smtClean="0"/>
              <a:pPr>
                <a:defRPr/>
              </a:pPr>
              <a:t>20.03.2020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0FED47-5C7B-4450-82BF-2A8931FADAF4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1352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20.03.2020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55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FiBL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7CA3800-3FA4-44D5-BAF8-A6EB08619282}" type="datetime1">
              <a:rPr lang="de-DE" smtClean="0"/>
              <a:pPr>
                <a:defRPr/>
              </a:pPr>
              <a:t>20.03.2020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0FED47-5C7B-4450-82BF-2A8931FADAF4}" type="slidenum">
              <a:rPr lang="de-CH" smtClean="0"/>
              <a:pPr>
                <a:defRPr/>
              </a:pPr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382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2000" y="4149725"/>
            <a:ext cx="792008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Title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/>
              <a:t/>
            </a:r>
            <a:br>
              <a:rPr lang="en-GB" spc="20" noProof="0" dirty="0"/>
            </a:br>
            <a:r>
              <a:rPr lang="en-GB" spc="20" noProof="0" dirty="0"/>
              <a:t/>
            </a:r>
            <a:br>
              <a:rPr lang="en-GB" spc="20" noProof="0" dirty="0"/>
            </a:br>
            <a:r>
              <a:rPr lang="en-GB" spc="20" noProof="0" dirty="0"/>
              <a:t>Location of the event, date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1074" y="6035035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/>
              <a:t>Name of the event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1074" y="5309385"/>
            <a:ext cx="7911014" cy="354358"/>
          </a:xfrm>
        </p:spPr>
        <p:txBody>
          <a:bodyPr anchor="b"/>
          <a:lstStyle>
            <a:lvl1pPr>
              <a:defRPr sz="2200" baseline="0"/>
            </a:lvl1pPr>
          </a:lstStyle>
          <a:p>
            <a:r>
              <a:rPr lang="en-GB" spc="20" noProof="0" dirty="0"/>
              <a:t>Names (+ Contact)</a:t>
            </a:r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1781969" y="514800"/>
            <a:ext cx="4045468" cy="34630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Research Institute of Organic Agriculture FiBL</a:t>
            </a:r>
          </a:p>
          <a:p>
            <a:r>
              <a:rPr lang="en-GB" noProof="0" dirty="0"/>
              <a:t>info.suisse@fibl.org, www.fibl.org</a:t>
            </a:r>
            <a:endParaRPr lang="en-GB" spc="20" noProof="0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4" y="1619909"/>
            <a:ext cx="7915049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Bild</a:t>
            </a:r>
            <a:r>
              <a:rPr lang="en-GB" noProof="0" dirty="0"/>
              <a:t> </a:t>
            </a:r>
            <a:r>
              <a:rPr lang="en-GB" noProof="0" dirty="0" err="1"/>
              <a:t>einfügen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Bild</a:t>
            </a:r>
            <a:r>
              <a:rPr lang="en-GB" noProof="0" dirty="0"/>
              <a:t> </a:t>
            </a:r>
            <a:r>
              <a:rPr lang="en-GB" noProof="0" dirty="0" err="1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Bild</a:t>
            </a:r>
            <a:r>
              <a:rPr lang="en-GB" noProof="0" dirty="0"/>
              <a:t> </a:t>
            </a:r>
            <a:r>
              <a:rPr lang="en-GB" noProof="0" dirty="0" err="1"/>
              <a:t>einfügen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Bild</a:t>
            </a:r>
            <a:r>
              <a:rPr lang="en-GB" noProof="0" dirty="0"/>
              <a:t> </a:t>
            </a:r>
            <a:r>
              <a:rPr lang="en-GB" noProof="0" dirty="0" err="1"/>
              <a:t>einfügen</a:t>
            </a:r>
            <a:endParaRPr lang="en-GB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Bild</a:t>
            </a:r>
            <a:r>
              <a:rPr lang="en-GB" noProof="0" dirty="0"/>
              <a:t> </a:t>
            </a:r>
            <a:r>
              <a:rPr lang="en-GB" noProof="0" dirty="0" err="1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Bild</a:t>
            </a:r>
            <a:r>
              <a:rPr lang="en-GB" noProof="0" dirty="0"/>
              <a:t> </a:t>
            </a:r>
            <a:r>
              <a:rPr lang="en-GB" noProof="0" dirty="0" err="1"/>
              <a:t>einfügen</a:t>
            </a:r>
            <a:endParaRPr lang="en-GB" noProof="0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033D314-559B-4E75-AE37-38F8AA7B96D7}" type="datetime4">
              <a:rPr lang="en-GB" noProof="0" smtClean="0"/>
              <a:t>20 March 2020</a:t>
            </a:fld>
            <a:endParaRPr lang="en-GB" noProof="0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Bild</a:t>
            </a:r>
            <a:r>
              <a:rPr lang="en-GB" noProof="0" dirty="0"/>
              <a:t> </a:t>
            </a:r>
            <a:r>
              <a:rPr lang="en-GB" noProof="0" dirty="0" err="1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Bild</a:t>
            </a:r>
            <a:r>
              <a:rPr lang="en-GB" noProof="0" dirty="0"/>
              <a:t> </a:t>
            </a:r>
            <a:r>
              <a:rPr lang="en-GB" noProof="0" dirty="0" err="1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Bild</a:t>
            </a:r>
            <a:r>
              <a:rPr lang="en-GB" noProof="0" dirty="0"/>
              <a:t> </a:t>
            </a:r>
            <a:r>
              <a:rPr lang="en-GB" noProof="0" dirty="0" err="1"/>
              <a:t>einfügen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4AA791B-6D4F-4830-A16A-768465287E7B}" type="datetime4">
              <a:rPr lang="en-GB" noProof="0" smtClean="0"/>
              <a:t>20 March 2020</a:t>
            </a:fld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Bild</a:t>
            </a:r>
            <a:r>
              <a:rPr lang="en-GB" noProof="0" dirty="0"/>
              <a:t> </a:t>
            </a:r>
            <a:r>
              <a:rPr lang="en-GB" noProof="0" dirty="0" err="1"/>
              <a:t>einfügen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F2251FDC-8001-42A6-A0D8-E8F838643FB3}" type="datetime4">
              <a:rPr lang="en-GB" noProof="0" smtClean="0"/>
              <a:t>20 March 2020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624A798B-A3DA-4942-B8F6-D602136F51AD}" type="datetime4">
              <a:rPr lang="en-GB" noProof="0" smtClean="0"/>
              <a:t>20 March 2020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Bild</a:t>
            </a:r>
            <a:r>
              <a:rPr lang="en-GB" noProof="0" dirty="0"/>
              <a:t> </a:t>
            </a:r>
            <a:r>
              <a:rPr lang="en-GB" noProof="0" dirty="0" err="1"/>
              <a:t>einfügen</a:t>
            </a:r>
            <a:endParaRPr lang="en-GB" noProof="0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en-GB" sz="1350" spc="20" baseline="0" noProof="0" dirty="0" err="1"/>
              <a:t>Bildlegende</a:t>
            </a:r>
            <a:endParaRPr lang="en-GB" sz="1350" spc="20" baseline="0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5E87605-3876-4B1A-AE24-A7810E06AC0E}" type="datetime4">
              <a:rPr lang="en-GB" noProof="0" smtClean="0"/>
              <a:t>20 March 2020</a:t>
            </a:fld>
            <a:endParaRPr lang="en-GB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A1AF2F3D-65AB-492F-90A6-C529ABE0A89B}" type="datetime4">
              <a:rPr lang="en-GB" noProof="0" smtClean="0"/>
              <a:t>20 March 2020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5CF8339-A3BD-4D32-A2B1-B7BF9EFCE07D}" type="datetime4">
              <a:rPr lang="en-GB" noProof="0" smtClean="0"/>
              <a:t>20 March 2020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/>
              <a:t>Bild</a:t>
            </a:r>
            <a:endParaRPr lang="en-GB" noProof="0" dirty="0"/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/>
              <a:t>Bild</a:t>
            </a:r>
            <a:endParaRPr lang="en-GB" noProof="0" dirty="0"/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/>
              <a:t>Bild</a:t>
            </a:r>
            <a:endParaRPr lang="en-GB" noProof="0" dirty="0"/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/>
              <a:t>Bild</a:t>
            </a:r>
            <a:endParaRPr lang="en-GB" noProof="0" dirty="0"/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/>
              <a:t>Bild</a:t>
            </a:r>
            <a:endParaRPr lang="en-GB" noProof="0" dirty="0"/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/>
              <a:t>Bild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/>
              <a:t>Bild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/>
              <a:t>Bild</a:t>
            </a:r>
            <a:endParaRPr lang="en-GB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/>
              <a:t>Bild</a:t>
            </a:r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/>
              <a:t>Bild</a:t>
            </a:r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/>
              <a:t>Bild</a:t>
            </a:r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20 March 2020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3315213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67" y="1466850"/>
            <a:ext cx="2578100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3E6DE-604D-4294-83B2-EC6ADEA503A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6217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436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60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3460828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381895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955FA-E436-4314-A228-0F126202E61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055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42FA166-E387-41CE-BC1E-1C7859A37C66}" type="datetime4">
              <a:rPr lang="en-GB" noProof="0" smtClean="0"/>
              <a:t>20 March 2020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Bild</a:t>
            </a:r>
            <a:r>
              <a:rPr lang="en-GB" noProof="0" dirty="0"/>
              <a:t> </a:t>
            </a:r>
            <a:r>
              <a:rPr lang="en-GB" noProof="0" dirty="0" err="1"/>
              <a:t>einfügen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AA96E3C-D061-46EA-8E3D-8AE551E76E59}" type="datetime4">
              <a:rPr lang="en-GB" noProof="0" smtClean="0"/>
              <a:t>20 March 2020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/>
              <a:t>Untertitelformat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/>
              <a:t>Untertitelformat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40BE51B-7CC7-4DC3-8781-10962FA4D2C6}" type="datetime4">
              <a:rPr lang="en-GB" noProof="0" smtClean="0"/>
              <a:t>20 March 2020</a:t>
            </a:fld>
            <a:endParaRPr lang="en-GB" noProof="0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durch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Klicken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bearbeiten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F6A9B14-3098-45E4-B966-700690EEB6AD}" type="datetime4">
              <a:rPr lang="en-GB" smtClean="0"/>
              <a:t>20 March 2020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Bild</a:t>
            </a:r>
            <a:r>
              <a:rPr lang="en-GB" noProof="0" dirty="0"/>
              <a:t> </a:t>
            </a:r>
            <a:r>
              <a:rPr lang="en-GB" noProof="0" dirty="0" err="1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Bild</a:t>
            </a:r>
            <a:r>
              <a:rPr lang="en-GB" noProof="0" dirty="0"/>
              <a:t> </a:t>
            </a:r>
            <a:r>
              <a:rPr lang="en-GB" noProof="0" dirty="0" err="1"/>
              <a:t>einfügen</a:t>
            </a:r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7869BE4-76DA-4816-B410-E3F0ACECEDFA}" type="datetime4">
              <a:rPr lang="en-GB" noProof="0" smtClean="0"/>
              <a:t>20 March 2020</a:t>
            </a:fld>
            <a:endParaRPr lang="en-GB" noProof="0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Bild</a:t>
            </a:r>
            <a:r>
              <a:rPr lang="en-GB" noProof="0" dirty="0"/>
              <a:t> </a:t>
            </a:r>
            <a:r>
              <a:rPr lang="en-GB" noProof="0" dirty="0" err="1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Bild</a:t>
            </a:r>
            <a:r>
              <a:rPr lang="en-GB" noProof="0" dirty="0"/>
              <a:t> </a:t>
            </a:r>
            <a:r>
              <a:rPr lang="en-GB" noProof="0" dirty="0" err="1"/>
              <a:t>einfügen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3F21FF6-F928-4F30-A537-8AD17F29F5F4}" type="datetime4">
              <a:rPr lang="en-GB" noProof="0" smtClean="0"/>
              <a:t>20 March 2020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B57FB7C-D769-4F50-AF62-62007A9749C7}" type="datetime4">
              <a:rPr lang="en-GB" noProof="0" smtClean="0"/>
              <a:t>20 March 2020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, </a:t>
            </a:r>
            <a:r>
              <a:rPr lang="en-GB" noProof="0" dirty="0" err="1"/>
              <a:t>z.B</a:t>
            </a:r>
            <a:r>
              <a:rPr lang="en-GB" noProof="0" dirty="0"/>
              <a:t>.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" y="6219700"/>
            <a:ext cx="644849" cy="27000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BCFBF05-B04D-4A63-84A2-792C2ACE074D}" type="datetime4">
              <a:rPr lang="en-GB" noProof="0" smtClean="0"/>
              <a:t>20 March 2020</a:t>
            </a:fld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1930141" y="6273023"/>
            <a:ext cx="2732347" cy="30777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algn="l"/>
            <a:r>
              <a:rPr lang="en-GB" sz="1400" noProof="0" dirty="0"/>
              <a:t>www.fibl.org</a:t>
            </a:r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2" r:id="rId7"/>
    <p:sldLayoutId id="2147483668" r:id="rId8"/>
    <p:sldLayoutId id="2147483669" r:id="rId9"/>
    <p:sldLayoutId id="2147483670" r:id="rId10"/>
    <p:sldLayoutId id="2147483671" r:id="rId11"/>
    <p:sldLayoutId id="2147483667" r:id="rId12"/>
    <p:sldLayoutId id="2147483661" r:id="rId13"/>
    <p:sldLayoutId id="2147483660" r:id="rId14"/>
    <p:sldLayoutId id="2147483654" r:id="rId15"/>
    <p:sldLayoutId id="2147483659" r:id="rId16"/>
    <p:sldLayoutId id="2147483675" r:id="rId17"/>
    <p:sldLayoutId id="2147483676" r:id="rId18"/>
    <p:sldLayoutId id="2147483678" r:id="rId19"/>
    <p:sldLayoutId id="2147483680" r:id="rId20"/>
    <p:sldLayoutId id="2147483681" r:id="rId2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4.jpeg"/><Relationship Id="rId7" Type="http://schemas.openxmlformats.org/officeDocument/2006/relationships/chart" Target="../charts/chart3.xml"/><Relationship Id="rId12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2.xml"/><Relationship Id="rId11" Type="http://schemas.openxmlformats.org/officeDocument/2006/relationships/chart" Target="../charts/chart7.xml"/><Relationship Id="rId5" Type="http://schemas.openxmlformats.org/officeDocument/2006/relationships/chart" Target="../charts/chart1.xml"/><Relationship Id="rId10" Type="http://schemas.openxmlformats.org/officeDocument/2006/relationships/chart" Target="../charts/chart6.xml"/><Relationship Id="rId4" Type="http://schemas.openxmlformats.org/officeDocument/2006/relationships/image" Target="../media/image5.png"/><Relationship Id="rId9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4.jpeg"/><Relationship Id="rId7" Type="http://schemas.openxmlformats.org/officeDocument/2006/relationships/chart" Target="../charts/chart11.xml"/><Relationship Id="rId12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10.xml"/><Relationship Id="rId11" Type="http://schemas.openxmlformats.org/officeDocument/2006/relationships/chart" Target="../charts/chart15.xml"/><Relationship Id="rId5" Type="http://schemas.openxmlformats.org/officeDocument/2006/relationships/chart" Target="../charts/chart9.xml"/><Relationship Id="rId10" Type="http://schemas.openxmlformats.org/officeDocument/2006/relationships/chart" Target="../charts/chart14.xml"/><Relationship Id="rId4" Type="http://schemas.openxmlformats.org/officeDocument/2006/relationships/image" Target="../media/image5.png"/><Relationship Id="rId9" Type="http://schemas.openxmlformats.org/officeDocument/2006/relationships/chart" Target="../charts/char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17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chart" Target="../charts/chart19.xml"/><Relationship Id="rId4" Type="http://schemas.openxmlformats.org/officeDocument/2006/relationships/chart" Target="../charts/chart18.xml"/><Relationship Id="rId9" Type="http://schemas.openxmlformats.org/officeDocument/2006/relationships/chart" Target="../charts/char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chart" Target="../charts/char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24.xml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chart" Target="../charts/chart28.xml"/><Relationship Id="rId7" Type="http://schemas.openxmlformats.org/officeDocument/2006/relationships/image" Target="../media/image5.pn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31.xml"/><Relationship Id="rId11" Type="http://schemas.openxmlformats.org/officeDocument/2006/relationships/image" Target="../media/image10.png"/><Relationship Id="rId5" Type="http://schemas.openxmlformats.org/officeDocument/2006/relationships/chart" Target="../charts/chart30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chart" Target="../charts/chart29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3" Type="http://schemas.openxmlformats.org/officeDocument/2006/relationships/chart" Target="../charts/chart32.xml"/><Relationship Id="rId7" Type="http://schemas.openxmlformats.org/officeDocument/2006/relationships/chart" Target="../charts/chart35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34.xml"/><Relationship Id="rId11" Type="http://schemas.openxmlformats.org/officeDocument/2006/relationships/image" Target="../media/image18.png"/><Relationship Id="rId5" Type="http://schemas.openxmlformats.org/officeDocument/2006/relationships/chart" Target="../charts/chart33.xml"/><Relationship Id="rId1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700" dirty="0" smtClean="0"/>
              <a:t>Ekologické zemědělství – svět a Evropa</a:t>
            </a:r>
          </a:p>
          <a:p>
            <a:r>
              <a:rPr lang="cs-CZ" sz="2700" dirty="0" err="1" smtClean="0"/>
              <a:t>I</a:t>
            </a:r>
            <a:r>
              <a:rPr lang="cs-CZ" sz="2700" dirty="0" err="1" smtClean="0"/>
              <a:t>nfografiky</a:t>
            </a:r>
            <a:r>
              <a:rPr lang="cs-CZ" sz="2700" dirty="0" smtClean="0"/>
              <a:t> 2018</a:t>
            </a:r>
            <a:endParaRPr lang="en-GB" sz="27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30" y="6103424"/>
            <a:ext cx="7911014" cy="210567"/>
          </a:xfrm>
        </p:spPr>
        <p:txBody>
          <a:bodyPr/>
          <a:lstStyle/>
          <a:p>
            <a:r>
              <a:rPr lang="en-GB" altLang="de-DE" dirty="0">
                <a:ea typeface="ＭＳ Ｐゴシック" pitchFamily="34" charset="-128"/>
              </a:rPr>
              <a:t>Research Institute of Organic Agriculture (FIBL), Frick, Switzerland</a:t>
            </a:r>
            <a:endParaRPr lang="en-GB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21030" y="6368468"/>
            <a:ext cx="7911014" cy="21056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dirty="0"/>
              <a:t>© </a:t>
            </a:r>
            <a:r>
              <a:rPr lang="en-GB" altLang="de-DE" dirty="0" err="1"/>
              <a:t>FiBL</a:t>
            </a:r>
            <a:r>
              <a:rPr lang="en-GB" altLang="de-DE" dirty="0"/>
              <a:t> </a:t>
            </a:r>
            <a:r>
              <a:rPr lang="cs-CZ" altLang="de-DE" dirty="0"/>
              <a:t>2020</a:t>
            </a:r>
            <a:endParaRPr lang="en-GB" dirty="0"/>
          </a:p>
        </p:txBody>
      </p:sp>
      <p:sp>
        <p:nvSpPr>
          <p:cNvPr id="9" name="Textplatzhalter 6"/>
          <p:cNvSpPr>
            <a:spLocks noGrp="1"/>
          </p:cNvSpPr>
          <p:nvPr/>
        </p:nvSpPr>
        <p:spPr>
          <a:xfrm>
            <a:off x="612000" y="5963946"/>
            <a:ext cx="6730277" cy="21056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C8E"/>
              </a:buClr>
              <a:buFont typeface="Arial" charset="0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171450" algn="l" defTabSz="685800" rtl="0" fontAlgn="base">
              <a:spcBef>
                <a:spcPts val="400"/>
              </a:spcBef>
              <a:spcAft>
                <a:spcPct val="0"/>
              </a:spcAft>
              <a:buClr>
                <a:srgbClr val="006C8E"/>
              </a:buClr>
              <a:buFont typeface="Arial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1450" algn="l" defTabSz="685800" rtl="0" fontAlgn="base">
              <a:spcBef>
                <a:spcPts val="400"/>
              </a:spcBef>
              <a:spcAft>
                <a:spcPct val="0"/>
              </a:spcAft>
              <a:buClr>
                <a:srgbClr val="006C8E"/>
              </a:buClr>
              <a:buFont typeface="Symbol" pitchFamily="18" charset="2"/>
              <a:buChar char="-"/>
              <a:defRPr sz="2000" kern="1200" spc="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1450" algn="l" defTabSz="685800" rtl="0" fontAlgn="base">
              <a:spcBef>
                <a:spcPts val="400"/>
              </a:spcBef>
              <a:spcAft>
                <a:spcPct val="0"/>
              </a:spcAft>
              <a:buClr>
                <a:srgbClr val="006C8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rtl="0" fontAlgn="base">
              <a:spcBef>
                <a:spcPts val="800"/>
              </a:spcBef>
              <a:spcAft>
                <a:spcPct val="0"/>
              </a:spcAft>
              <a:buClr>
                <a:srgbClr val="006C8E"/>
              </a:buClr>
              <a:buFont typeface="Arial" charset="0"/>
              <a:defRPr sz="1600" kern="1200" spc="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600" dirty="0"/>
              <a:t>Helga Willer, Bernhard Schlatter, </a:t>
            </a:r>
            <a:r>
              <a:rPr lang="en-GB" sz="1600" dirty="0"/>
              <a:t>Jan Trávníček, Laura Kemper</a:t>
            </a:r>
            <a:r>
              <a:rPr lang="de-CH" sz="1600" dirty="0"/>
              <a:t> </a:t>
            </a:r>
            <a:r>
              <a:rPr lang="cs-CZ" sz="1600" dirty="0"/>
              <a:t>and </a:t>
            </a:r>
            <a:r>
              <a:rPr lang="de-CH" sz="1600" dirty="0"/>
              <a:t>Julia </a:t>
            </a:r>
            <a:r>
              <a:rPr lang="de-CH" sz="1600" dirty="0" err="1"/>
              <a:t>Lernoud</a:t>
            </a:r>
            <a:r>
              <a:rPr lang="cs-CZ" sz="1600" dirty="0"/>
              <a:t/>
            </a:r>
            <a:br>
              <a:rPr lang="cs-CZ" sz="1600" dirty="0"/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6579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2" y="199328"/>
            <a:ext cx="8251825" cy="717550"/>
          </a:xfrm>
        </p:spPr>
        <p:txBody>
          <a:bodyPr/>
          <a:lstStyle/>
          <a:p>
            <a:r>
              <a:rPr lang="cs-CZ" sz="2000" dirty="0"/>
              <a:t>STRUKTURA UŽITÍ PŮDY V EKOLOGICKÉM ZEMĚDĚLSTVÍ 2018</a:t>
            </a:r>
            <a:endParaRPr lang="en-GB" sz="2000" dirty="0"/>
          </a:p>
        </p:txBody>
      </p:sp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5004007" y="-1521055"/>
            <a:ext cx="457" cy="1296000"/>
          </a:xfrm>
          <a:prstGeom prst="ellipse">
            <a:avLst/>
          </a:prstGeom>
          <a:solidFill>
            <a:srgbClr val="3EBA1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532375" y="552245"/>
            <a:ext cx="1332000" cy="1296000"/>
          </a:xfrm>
          <a:prstGeom prst="ellipse">
            <a:avLst/>
          </a:prstGeom>
          <a:solidFill>
            <a:srgbClr val="DEA9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cs-CZ" sz="1800" kern="0" dirty="0" smtClean="0">
                <a:solidFill>
                  <a:schemeClr val="bg1"/>
                </a:solidFill>
              </a:rPr>
              <a:t>13,3</a:t>
            </a:r>
            <a:r>
              <a:rPr lang="en-GB" sz="1800" kern="0" dirty="0" smtClean="0">
                <a:solidFill>
                  <a:schemeClr val="bg1"/>
                </a:solidFill>
              </a:rPr>
              <a:t> </a:t>
            </a:r>
            <a:r>
              <a:rPr lang="en-GB" sz="1800" kern="0" dirty="0">
                <a:solidFill>
                  <a:schemeClr val="bg1"/>
                </a:solidFill>
              </a:rPr>
              <a:t/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cs-CZ" sz="1200" kern="0" dirty="0" smtClean="0">
                <a:solidFill>
                  <a:schemeClr val="bg1"/>
                </a:solidFill>
              </a:rPr>
              <a:t>mil.</a:t>
            </a:r>
            <a:r>
              <a:rPr lang="en-GB" sz="1200" kern="0" dirty="0" smtClean="0">
                <a:solidFill>
                  <a:schemeClr val="bg1"/>
                </a:solidFill>
              </a:rPr>
              <a:t> </a:t>
            </a:r>
            <a:r>
              <a:rPr lang="en-GB" sz="1200" kern="0" dirty="0">
                <a:solidFill>
                  <a:schemeClr val="bg1"/>
                </a:solidFill>
              </a:rPr>
              <a:t>ha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cs-CZ" sz="1200" kern="0" dirty="0">
                <a:solidFill>
                  <a:schemeClr val="bg1"/>
                </a:solidFill>
              </a:rPr>
              <a:t>orná půda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284220011"/>
              </p:ext>
            </p:extLst>
          </p:nvPr>
        </p:nvGraphicFramePr>
        <p:xfrm>
          <a:off x="71950" y="2772108"/>
          <a:ext cx="2196050" cy="150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Diagramm 2"/>
          <p:cNvGraphicFramePr/>
          <p:nvPr>
            <p:extLst>
              <p:ext uri="{D42A27DB-BD31-4B8C-83A1-F6EECF244321}">
                <p14:modId xmlns:p14="http://schemas.microsoft.com/office/powerpoint/2010/main" val="2002279638"/>
              </p:ext>
            </p:extLst>
          </p:nvPr>
        </p:nvGraphicFramePr>
        <p:xfrm>
          <a:off x="2364527" y="2748224"/>
          <a:ext cx="2123727" cy="156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984002" y="1941185"/>
            <a:ext cx="20011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Přes 82% ploch </a:t>
            </a:r>
            <a:r>
              <a:rPr lang="cs-CZ" sz="1000" dirty="0" smtClean="0"/>
              <a:t>vhodných pro volný sběr - sběr volně rostoucích rostlin, se nachází </a:t>
            </a:r>
            <a:r>
              <a:rPr lang="cs-CZ" sz="1000" dirty="0"/>
              <a:t>v Evropě </a:t>
            </a:r>
            <a:r>
              <a:rPr lang="cs-CZ" sz="1000" dirty="0" smtClean="0"/>
              <a:t>(téměř </a:t>
            </a:r>
            <a:r>
              <a:rPr lang="cs-CZ" sz="1000" dirty="0"/>
              <a:t>18 </a:t>
            </a:r>
            <a:r>
              <a:rPr lang="cs-CZ" sz="1000" dirty="0" smtClean="0"/>
              <a:t>milionů </a:t>
            </a:r>
            <a:r>
              <a:rPr lang="cs-CZ" sz="1000" dirty="0"/>
              <a:t>hektarů) </a:t>
            </a:r>
            <a:r>
              <a:rPr lang="cs-CZ" sz="1000" dirty="0" smtClean="0"/>
              <a:t>a Africe </a:t>
            </a:r>
            <a:r>
              <a:rPr lang="cs-CZ" sz="1000" dirty="0"/>
              <a:t>(přes </a:t>
            </a:r>
            <a:r>
              <a:rPr lang="cs-CZ" sz="1000" dirty="0" smtClean="0"/>
              <a:t>14,3 milionů </a:t>
            </a:r>
            <a:r>
              <a:rPr lang="cs-CZ" sz="1000" dirty="0"/>
              <a:t>hektarů</a:t>
            </a:r>
            <a:r>
              <a:rPr lang="cs-CZ" sz="1000" dirty="0" smtClean="0"/>
              <a:t>).</a:t>
            </a:r>
            <a:endParaRPr lang="en-GB" sz="1000" dirty="0"/>
          </a:p>
        </p:txBody>
      </p:sp>
      <p:graphicFrame>
        <p:nvGraphicFramePr>
          <p:cNvPr id="23" name="Diagramm 2"/>
          <p:cNvGraphicFramePr/>
          <p:nvPr>
            <p:extLst>
              <p:ext uri="{D42A27DB-BD31-4B8C-83A1-F6EECF244321}">
                <p14:modId xmlns:p14="http://schemas.microsoft.com/office/powerpoint/2010/main" val="641120997"/>
              </p:ext>
            </p:extLst>
          </p:nvPr>
        </p:nvGraphicFramePr>
        <p:xfrm>
          <a:off x="6935737" y="2766495"/>
          <a:ext cx="2231974" cy="151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Diagramm 3"/>
          <p:cNvGraphicFramePr/>
          <p:nvPr>
            <p:extLst>
              <p:ext uri="{D42A27DB-BD31-4B8C-83A1-F6EECF244321}">
                <p14:modId xmlns:p14="http://schemas.microsoft.com/office/powerpoint/2010/main" val="520835066"/>
              </p:ext>
            </p:extLst>
          </p:nvPr>
        </p:nvGraphicFramePr>
        <p:xfrm>
          <a:off x="7031749" y="4203549"/>
          <a:ext cx="1860251" cy="146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379766" y="1941185"/>
            <a:ext cx="2108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Trvalé kultury představují </a:t>
            </a:r>
            <a:r>
              <a:rPr lang="cs-CZ" sz="1000" dirty="0" smtClean="0"/>
              <a:t>6,7</a:t>
            </a:r>
            <a:r>
              <a:rPr lang="en-GB" sz="1000" dirty="0"/>
              <a:t>% </a:t>
            </a:r>
            <a:r>
              <a:rPr lang="cs-CZ" sz="1000" dirty="0"/>
              <a:t>podíl na </a:t>
            </a:r>
            <a:r>
              <a:rPr lang="cs-CZ" sz="1000" dirty="0" smtClean="0"/>
              <a:t>světové výměře </a:t>
            </a:r>
            <a:r>
              <a:rPr lang="cs-CZ" sz="1000" dirty="0"/>
              <a:t>ekologicky </a:t>
            </a:r>
            <a:r>
              <a:rPr lang="cs-CZ" sz="1000" dirty="0" smtClean="0"/>
              <a:t>obhospodařovaných půd</a:t>
            </a:r>
            <a:r>
              <a:rPr lang="en-GB" sz="1000" dirty="0" smtClean="0"/>
              <a:t> </a:t>
            </a:r>
            <a:r>
              <a:rPr lang="cs-CZ" sz="1000" dirty="0"/>
              <a:t>a </a:t>
            </a:r>
            <a:r>
              <a:rPr lang="cs-CZ" sz="1000" dirty="0" smtClean="0"/>
              <a:t>2,9</a:t>
            </a:r>
            <a:r>
              <a:rPr lang="en-GB" sz="1000" dirty="0"/>
              <a:t>% </a:t>
            </a:r>
            <a:r>
              <a:rPr lang="cs-CZ" sz="1000" dirty="0"/>
              <a:t>podíl na </a:t>
            </a:r>
            <a:r>
              <a:rPr lang="cs-CZ" sz="1000" dirty="0" smtClean="0"/>
              <a:t>světové výměře </a:t>
            </a:r>
            <a:r>
              <a:rPr lang="cs-CZ" sz="1000" dirty="0"/>
              <a:t>trvalých kultur</a:t>
            </a:r>
            <a:r>
              <a:rPr lang="en-GB" sz="1000" dirty="0"/>
              <a:t>. </a:t>
            </a:r>
            <a:r>
              <a:rPr lang="cs-CZ" sz="1000" dirty="0" smtClean="0"/>
              <a:t>Pokles </a:t>
            </a:r>
            <a:r>
              <a:rPr lang="cs-CZ" sz="1000" dirty="0"/>
              <a:t>o </a:t>
            </a:r>
            <a:r>
              <a:rPr lang="cs-CZ" sz="1000" dirty="0" smtClean="0"/>
              <a:t>2,9% oproti roku 2017.</a:t>
            </a:r>
            <a:endParaRPr lang="en-GB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111767" y="1941185"/>
            <a:ext cx="21364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Orná půda </a:t>
            </a:r>
            <a:r>
              <a:rPr lang="cs-CZ" sz="1000" dirty="0" smtClean="0"/>
              <a:t>představuje </a:t>
            </a:r>
            <a:r>
              <a:rPr lang="en-GB" sz="1000" dirty="0" smtClean="0"/>
              <a:t>1</a:t>
            </a:r>
            <a:r>
              <a:rPr lang="cs-CZ" sz="1000" dirty="0" smtClean="0"/>
              <a:t>8,6</a:t>
            </a:r>
            <a:r>
              <a:rPr lang="en-GB" sz="1000" dirty="0"/>
              <a:t>%</a:t>
            </a:r>
            <a:r>
              <a:rPr lang="cs-CZ" sz="1000" dirty="0"/>
              <a:t> podíl</a:t>
            </a:r>
            <a:r>
              <a:rPr lang="en-GB" sz="1000" dirty="0"/>
              <a:t> </a:t>
            </a:r>
            <a:r>
              <a:rPr lang="cs-CZ" sz="1000" dirty="0" smtClean="0"/>
              <a:t>na světové </a:t>
            </a:r>
            <a:r>
              <a:rPr lang="cs-CZ" sz="1000" dirty="0"/>
              <a:t>výměře ekologicky obhospodařovaných půd a </a:t>
            </a:r>
            <a:r>
              <a:rPr lang="cs-CZ" sz="1000" dirty="0" smtClean="0"/>
              <a:t>1,1</a:t>
            </a:r>
            <a:r>
              <a:rPr lang="en-GB" sz="1000" dirty="0"/>
              <a:t>%</a:t>
            </a:r>
            <a:r>
              <a:rPr lang="cs-CZ" sz="1000" dirty="0"/>
              <a:t> podíl na světové výměře orné půdy. </a:t>
            </a:r>
            <a:r>
              <a:rPr lang="cs-CZ" sz="1000" dirty="0" smtClean="0"/>
              <a:t>Nárůst o 5,1% oproti roku 2017.</a:t>
            </a:r>
            <a:endParaRPr lang="en-GB" sz="1000" dirty="0"/>
          </a:p>
        </p:txBody>
      </p:sp>
      <p:graphicFrame>
        <p:nvGraphicFramePr>
          <p:cNvPr id="28" name="Diagramm 2"/>
          <p:cNvGraphicFramePr/>
          <p:nvPr>
            <p:extLst>
              <p:ext uri="{D42A27DB-BD31-4B8C-83A1-F6EECF244321}">
                <p14:modId xmlns:p14="http://schemas.microsoft.com/office/powerpoint/2010/main" val="949483513"/>
              </p:ext>
            </p:extLst>
          </p:nvPr>
        </p:nvGraphicFramePr>
        <p:xfrm>
          <a:off x="4561416" y="2772663"/>
          <a:ext cx="2123727" cy="156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57679" y="5763793"/>
            <a:ext cx="21599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700" dirty="0">
                <a:latin typeface="+mj-lt"/>
              </a:rPr>
              <a:t>TTP v </a:t>
            </a:r>
            <a:r>
              <a:rPr lang="cs-CZ" altLang="de-DE" sz="700" dirty="0" smtClean="0">
                <a:latin typeface="+mj-lt"/>
              </a:rPr>
              <a:t>EZ dle </a:t>
            </a:r>
            <a:r>
              <a:rPr lang="cs-CZ" altLang="de-DE" sz="700" dirty="0">
                <a:latin typeface="+mj-lt"/>
              </a:rPr>
              <a:t>kontinentu</a:t>
            </a:r>
            <a:r>
              <a:rPr lang="de-CH" altLang="de-DE" sz="700" dirty="0">
                <a:latin typeface="+mj-lt"/>
              </a:rPr>
              <a:t> </a:t>
            </a:r>
            <a:r>
              <a:rPr lang="cs-CZ" altLang="de-DE" sz="700" dirty="0">
                <a:latin typeface="+mj-lt"/>
              </a:rPr>
              <a:t>2018</a:t>
            </a:r>
            <a:endParaRPr lang="en-GB" sz="7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53" y="5766849"/>
            <a:ext cx="21190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700" dirty="0">
                <a:latin typeface="+mj-lt"/>
              </a:rPr>
              <a:t>Orná půda v </a:t>
            </a:r>
            <a:r>
              <a:rPr lang="cs-CZ" altLang="de-DE" sz="700" dirty="0" smtClean="0">
                <a:latin typeface="+mj-lt"/>
              </a:rPr>
              <a:t>EZ </a:t>
            </a:r>
            <a:r>
              <a:rPr lang="cs-CZ" altLang="de-DE" sz="700" dirty="0">
                <a:latin typeface="+mj-lt"/>
              </a:rPr>
              <a:t>dle </a:t>
            </a:r>
            <a:r>
              <a:rPr lang="cs-CZ" altLang="de-DE" sz="700" dirty="0" smtClean="0">
                <a:latin typeface="+mj-lt"/>
              </a:rPr>
              <a:t>kontinentu 2018</a:t>
            </a:r>
            <a:endParaRPr lang="en-GB" sz="7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08739" y="5766849"/>
            <a:ext cx="21709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700" dirty="0">
                <a:latin typeface="+mj-lt"/>
              </a:rPr>
              <a:t>Trvalé kultury v </a:t>
            </a:r>
            <a:r>
              <a:rPr lang="cs-CZ" altLang="de-DE" sz="700" dirty="0" smtClean="0">
                <a:latin typeface="+mj-lt"/>
              </a:rPr>
              <a:t>EZ </a:t>
            </a:r>
            <a:r>
              <a:rPr lang="cs-CZ" altLang="de-DE" sz="700" dirty="0">
                <a:latin typeface="+mj-lt"/>
              </a:rPr>
              <a:t>dle </a:t>
            </a:r>
            <a:r>
              <a:rPr lang="cs-CZ" altLang="de-DE" sz="700" dirty="0" smtClean="0">
                <a:latin typeface="+mj-lt"/>
              </a:rPr>
              <a:t>kontinentu</a:t>
            </a:r>
            <a:r>
              <a:rPr lang="de-CH" altLang="de-DE" sz="700" dirty="0" smtClean="0">
                <a:latin typeface="+mj-lt"/>
              </a:rPr>
              <a:t> </a:t>
            </a:r>
            <a:r>
              <a:rPr lang="cs-CZ" altLang="de-DE" sz="700" dirty="0">
                <a:latin typeface="+mj-lt"/>
              </a:rPr>
              <a:t>2018</a:t>
            </a:r>
            <a:endParaRPr lang="en-GB" sz="7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69767" y="5748264"/>
            <a:ext cx="20700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700" dirty="0" smtClean="0">
                <a:latin typeface="+mj-lt"/>
              </a:rPr>
              <a:t>Volný sběr v EZ dle </a:t>
            </a:r>
            <a:r>
              <a:rPr lang="cs-CZ" altLang="de-DE" sz="700" dirty="0">
                <a:latin typeface="+mj-lt"/>
              </a:rPr>
              <a:t>kontinentu</a:t>
            </a:r>
            <a:r>
              <a:rPr lang="de-CH" altLang="de-DE" sz="700" dirty="0">
                <a:latin typeface="+mj-lt"/>
              </a:rPr>
              <a:t> </a:t>
            </a:r>
            <a:r>
              <a:rPr lang="cs-CZ" altLang="de-DE" sz="700" dirty="0">
                <a:latin typeface="+mj-lt"/>
              </a:rPr>
              <a:t>2018</a:t>
            </a:r>
            <a:endParaRPr lang="en-GB" sz="7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06703" y="5896718"/>
            <a:ext cx="21750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700" dirty="0"/>
              <a:t>Trvalé kultury </a:t>
            </a:r>
            <a:r>
              <a:rPr lang="cs-CZ" altLang="de-DE" sz="700" dirty="0" smtClean="0"/>
              <a:t>v EZ: 5 </a:t>
            </a:r>
            <a:r>
              <a:rPr lang="cs-CZ" altLang="de-DE" sz="700" dirty="0"/>
              <a:t>zemí s </a:t>
            </a:r>
            <a:r>
              <a:rPr lang="cs-CZ" altLang="de-DE" sz="700" dirty="0" smtClean="0"/>
              <a:t>největší plochou 2018</a:t>
            </a:r>
            <a:endParaRPr lang="en-GB" sz="7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165" y="5885179"/>
            <a:ext cx="21842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700" dirty="0">
                <a:latin typeface="+mj-lt"/>
              </a:rPr>
              <a:t>Orná půda v </a:t>
            </a:r>
            <a:r>
              <a:rPr lang="cs-CZ" altLang="de-DE" sz="700" dirty="0" smtClean="0">
                <a:latin typeface="+mj-lt"/>
              </a:rPr>
              <a:t>EZ: 5</a:t>
            </a:r>
            <a:r>
              <a:rPr lang="cs-CZ" altLang="de-DE" sz="700" dirty="0" smtClean="0"/>
              <a:t> </a:t>
            </a:r>
            <a:r>
              <a:rPr lang="cs-CZ" altLang="de-DE" sz="700" dirty="0"/>
              <a:t>zemí s </a:t>
            </a:r>
            <a:r>
              <a:rPr lang="cs-CZ" altLang="de-DE" sz="700" dirty="0" smtClean="0"/>
              <a:t>největší plochou 2018</a:t>
            </a:r>
            <a:endParaRPr lang="en-GB" sz="7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68345" y="5880331"/>
            <a:ext cx="21278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700" dirty="0">
                <a:latin typeface="+mj-lt"/>
              </a:rPr>
              <a:t>TTP </a:t>
            </a:r>
            <a:r>
              <a:rPr lang="cs-CZ" altLang="de-DE" sz="700" dirty="0" smtClean="0">
                <a:latin typeface="+mj-lt"/>
              </a:rPr>
              <a:t>v EZ</a:t>
            </a:r>
            <a:r>
              <a:rPr lang="de-CH" altLang="de-DE" sz="700" dirty="0" smtClean="0">
                <a:latin typeface="+mj-lt"/>
              </a:rPr>
              <a:t>:</a:t>
            </a:r>
            <a:r>
              <a:rPr lang="cs-CZ" altLang="de-DE" sz="700" dirty="0" smtClean="0">
                <a:latin typeface="+mj-lt"/>
              </a:rPr>
              <a:t> 5 </a:t>
            </a:r>
            <a:r>
              <a:rPr lang="cs-CZ" altLang="de-DE" sz="700" dirty="0">
                <a:latin typeface="+mj-lt"/>
              </a:rPr>
              <a:t>zemí s největší </a:t>
            </a:r>
            <a:r>
              <a:rPr lang="cs-CZ" altLang="de-DE" sz="700" dirty="0" smtClean="0">
                <a:latin typeface="+mj-lt"/>
              </a:rPr>
              <a:t>plochou </a:t>
            </a:r>
            <a:r>
              <a:rPr lang="cs-CZ" altLang="de-DE" sz="700" dirty="0">
                <a:latin typeface="+mj-lt"/>
              </a:rPr>
              <a:t>2018</a:t>
            </a:r>
            <a:endParaRPr lang="en-GB" sz="700" dirty="0">
              <a:latin typeface="+mj-lt"/>
            </a:endParaRPr>
          </a:p>
        </p:txBody>
      </p:sp>
      <p:cxnSp>
        <p:nvCxnSpPr>
          <p:cNvPr id="37" name="Gerader Verbinder 36"/>
          <p:cNvCxnSpPr>
            <a:cxnSpLocks/>
          </p:cNvCxnSpPr>
          <p:nvPr/>
        </p:nvCxnSpPr>
        <p:spPr bwMode="auto">
          <a:xfrm>
            <a:off x="4536519" y="2022513"/>
            <a:ext cx="0" cy="412744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Gerader Verbinder 38"/>
          <p:cNvCxnSpPr/>
          <p:nvPr/>
        </p:nvCxnSpPr>
        <p:spPr bwMode="auto">
          <a:xfrm>
            <a:off x="6847991" y="1995185"/>
            <a:ext cx="0" cy="415477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Gerader Verbinder 6"/>
          <p:cNvCxnSpPr/>
          <p:nvPr/>
        </p:nvCxnSpPr>
        <p:spPr bwMode="auto">
          <a:xfrm>
            <a:off x="227422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Gerader Verbinder 39"/>
          <p:cNvCxnSpPr/>
          <p:nvPr/>
        </p:nvCxnSpPr>
        <p:spPr bwMode="auto">
          <a:xfrm>
            <a:off x="2520000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Gerader Verbinder 40"/>
          <p:cNvCxnSpPr/>
          <p:nvPr/>
        </p:nvCxnSpPr>
        <p:spPr bwMode="auto">
          <a:xfrm>
            <a:off x="4753406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Gerader Verbinder 41"/>
          <p:cNvCxnSpPr/>
          <p:nvPr/>
        </p:nvCxnSpPr>
        <p:spPr bwMode="auto">
          <a:xfrm>
            <a:off x="7092000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5922015" y="6453592"/>
            <a:ext cx="3063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j-lt"/>
              </a:rPr>
              <a:t>Zdroj</a:t>
            </a:r>
            <a:r>
              <a:rPr lang="en-GB" sz="800" dirty="0">
                <a:latin typeface="+mj-lt"/>
              </a:rPr>
              <a:t>: FiBL survey </a:t>
            </a:r>
            <a:r>
              <a:rPr lang="cs-CZ" sz="800" dirty="0">
                <a:latin typeface="+mj-lt"/>
              </a:rPr>
              <a:t>2020, </a:t>
            </a:r>
            <a:r>
              <a:rPr lang="en-GB" sz="800" dirty="0">
                <a:latin typeface="+mj-lt"/>
              </a:rPr>
              <a:t>www.organic-world.net – statistics.fibl.org</a:t>
            </a:r>
          </a:p>
        </p:txBody>
      </p:sp>
      <p:sp>
        <p:nvSpPr>
          <p:cNvPr id="95" name="Inhaltsplatzhalter 5"/>
          <p:cNvSpPr txBox="1">
            <a:spLocks/>
          </p:cNvSpPr>
          <p:nvPr/>
        </p:nvSpPr>
        <p:spPr bwMode="auto">
          <a:xfrm>
            <a:off x="2763200" y="558103"/>
            <a:ext cx="1332000" cy="1296000"/>
          </a:xfrm>
          <a:prstGeom prst="ellipse">
            <a:avLst/>
          </a:prstGeom>
          <a:solidFill>
            <a:srgbClr val="CA303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cs-CZ" sz="1800" kern="0" dirty="0" smtClean="0">
                <a:solidFill>
                  <a:schemeClr val="bg1"/>
                </a:solidFill>
              </a:rPr>
              <a:t>4,8</a:t>
            </a:r>
            <a:r>
              <a:rPr lang="en-GB" sz="1800" kern="0" dirty="0">
                <a:solidFill>
                  <a:schemeClr val="bg1"/>
                </a:solidFill>
              </a:rPr>
              <a:t/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cs-CZ" sz="1200" kern="0" dirty="0" smtClean="0">
                <a:solidFill>
                  <a:schemeClr val="bg1"/>
                </a:solidFill>
              </a:rPr>
              <a:t>mil. </a:t>
            </a:r>
            <a:r>
              <a:rPr lang="en-GB" sz="1200" kern="0" dirty="0" smtClean="0">
                <a:solidFill>
                  <a:schemeClr val="bg1"/>
                </a:solidFill>
              </a:rPr>
              <a:t>ha </a:t>
            </a:r>
            <a:r>
              <a:rPr lang="en-GB" sz="1200" kern="0" dirty="0">
                <a:solidFill>
                  <a:schemeClr val="bg1"/>
                </a:solidFill>
              </a:rPr>
              <a:t/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cs-CZ" sz="1200" kern="0" dirty="0">
                <a:solidFill>
                  <a:schemeClr val="bg1"/>
                </a:solidFill>
              </a:rPr>
              <a:t>trvalé kultury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96" name="Inhaltsplatzhalter 5"/>
          <p:cNvSpPr txBox="1">
            <a:spLocks/>
          </p:cNvSpPr>
          <p:nvPr/>
        </p:nvSpPr>
        <p:spPr bwMode="auto">
          <a:xfrm>
            <a:off x="5026171" y="560511"/>
            <a:ext cx="1332000" cy="1296000"/>
          </a:xfrm>
          <a:prstGeom prst="ellipse">
            <a:avLst/>
          </a:prstGeom>
          <a:solidFill>
            <a:srgbClr val="61AE6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cs-CZ" sz="1800" kern="0" dirty="0" smtClean="0">
                <a:solidFill>
                  <a:schemeClr val="bg1"/>
                </a:solidFill>
              </a:rPr>
              <a:t>48,2</a:t>
            </a:r>
            <a:r>
              <a:rPr lang="en-GB" sz="1800" kern="0" dirty="0" smtClean="0">
                <a:solidFill>
                  <a:schemeClr val="bg1"/>
                </a:solidFill>
              </a:rPr>
              <a:t> </a:t>
            </a:r>
            <a:r>
              <a:rPr lang="en-GB" sz="1800" kern="0" dirty="0">
                <a:solidFill>
                  <a:schemeClr val="bg1"/>
                </a:solidFill>
              </a:rPr>
              <a:t/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cs-CZ" sz="1200" kern="0" dirty="0" smtClean="0">
                <a:solidFill>
                  <a:schemeClr val="bg1"/>
                </a:solidFill>
              </a:rPr>
              <a:t>mil.</a:t>
            </a:r>
            <a:r>
              <a:rPr lang="en-GB" sz="1200" kern="0" dirty="0" smtClean="0">
                <a:solidFill>
                  <a:schemeClr val="bg1"/>
                </a:solidFill>
              </a:rPr>
              <a:t> </a:t>
            </a:r>
            <a:r>
              <a:rPr lang="en-GB" sz="1200" kern="0" dirty="0">
                <a:solidFill>
                  <a:schemeClr val="bg1"/>
                </a:solidFill>
              </a:rPr>
              <a:t>ha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cs-CZ" sz="1200" kern="0" dirty="0" smtClean="0">
                <a:solidFill>
                  <a:schemeClr val="bg1"/>
                </a:solidFill>
              </a:rPr>
              <a:t>trvalé travní porosty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99" name="Inhaltsplatzhalter 5"/>
          <p:cNvSpPr txBox="1">
            <a:spLocks/>
          </p:cNvSpPr>
          <p:nvPr/>
        </p:nvSpPr>
        <p:spPr bwMode="auto">
          <a:xfrm>
            <a:off x="7203212" y="552245"/>
            <a:ext cx="1332000" cy="1296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cs-CZ" sz="1800" kern="0" dirty="0" smtClean="0">
                <a:solidFill>
                  <a:schemeClr val="bg1"/>
                </a:solidFill>
              </a:rPr>
              <a:t>35,1</a:t>
            </a:r>
            <a:r>
              <a:rPr lang="cs-CZ" sz="1800" kern="0" dirty="0">
                <a:solidFill>
                  <a:schemeClr val="bg1"/>
                </a:solidFill>
              </a:rPr>
              <a:t/>
            </a:r>
            <a:br>
              <a:rPr lang="cs-CZ" sz="1800" kern="0" dirty="0">
                <a:solidFill>
                  <a:schemeClr val="bg1"/>
                </a:solidFill>
              </a:rPr>
            </a:br>
            <a:r>
              <a:rPr lang="cs-CZ" sz="1200" kern="0" dirty="0">
                <a:solidFill>
                  <a:schemeClr val="bg1"/>
                </a:solidFill>
              </a:rPr>
              <a:t>mil.</a:t>
            </a:r>
            <a:r>
              <a:rPr lang="en-GB" sz="1200" kern="0" dirty="0">
                <a:solidFill>
                  <a:schemeClr val="bg1"/>
                </a:solidFill>
              </a:rPr>
              <a:t> ha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cs-CZ" sz="1200" kern="0" dirty="0" smtClean="0">
                <a:solidFill>
                  <a:schemeClr val="bg1"/>
                </a:solidFill>
              </a:rPr>
              <a:t>volný sběr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graphicFrame>
        <p:nvGraphicFramePr>
          <p:cNvPr id="100" name="Diagramm 3"/>
          <p:cNvGraphicFramePr/>
          <p:nvPr>
            <p:extLst>
              <p:ext uri="{D42A27DB-BD31-4B8C-83A1-F6EECF244321}">
                <p14:modId xmlns:p14="http://schemas.microsoft.com/office/powerpoint/2010/main" val="3005872182"/>
              </p:ext>
            </p:extLst>
          </p:nvPr>
        </p:nvGraphicFramePr>
        <p:xfrm>
          <a:off x="4693155" y="4197669"/>
          <a:ext cx="1860251" cy="146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1" name="Diagramm 3"/>
          <p:cNvGraphicFramePr/>
          <p:nvPr>
            <p:extLst>
              <p:ext uri="{D42A27DB-BD31-4B8C-83A1-F6EECF244321}">
                <p14:modId xmlns:p14="http://schemas.microsoft.com/office/powerpoint/2010/main" val="806214466"/>
              </p:ext>
            </p:extLst>
          </p:nvPr>
        </p:nvGraphicFramePr>
        <p:xfrm>
          <a:off x="2487957" y="4189705"/>
          <a:ext cx="1860251" cy="146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2" name="Diagramm 3"/>
          <p:cNvGraphicFramePr/>
          <p:nvPr>
            <p:extLst>
              <p:ext uri="{D42A27DB-BD31-4B8C-83A1-F6EECF244321}">
                <p14:modId xmlns:p14="http://schemas.microsoft.com/office/powerpoint/2010/main" val="1388359661"/>
              </p:ext>
            </p:extLst>
          </p:nvPr>
        </p:nvGraphicFramePr>
        <p:xfrm>
          <a:off x="252242" y="4189705"/>
          <a:ext cx="1860251" cy="149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536519" y="1941185"/>
            <a:ext cx="22674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Trvalé travní porosty představují </a:t>
            </a:r>
            <a:r>
              <a:rPr lang="cs-CZ" sz="1000" dirty="0" smtClean="0"/>
              <a:t>67,4</a:t>
            </a:r>
            <a:r>
              <a:rPr lang="en-GB" sz="1000" dirty="0"/>
              <a:t>% </a:t>
            </a:r>
            <a:r>
              <a:rPr lang="cs-CZ" sz="1000" dirty="0"/>
              <a:t>podíl na </a:t>
            </a:r>
            <a:r>
              <a:rPr lang="cs-CZ" sz="1000" dirty="0" smtClean="0"/>
              <a:t>světové výměře ekologicky obhospodařovaných půd a 1,5</a:t>
            </a:r>
            <a:r>
              <a:rPr lang="cs-CZ" sz="1000" dirty="0"/>
              <a:t>% podíl  na </a:t>
            </a:r>
            <a:r>
              <a:rPr lang="cs-CZ" sz="1000" dirty="0" smtClean="0"/>
              <a:t>světové výměře trvalých travních porostů.</a:t>
            </a:r>
            <a:r>
              <a:rPr lang="en-GB" sz="1000" dirty="0" smtClean="0"/>
              <a:t> </a:t>
            </a:r>
            <a:r>
              <a:rPr lang="cs-CZ" sz="1000" dirty="0" smtClean="0"/>
              <a:t>Nárůst </a:t>
            </a:r>
            <a:r>
              <a:rPr lang="cs-CZ" sz="1000" dirty="0"/>
              <a:t>o 3</a:t>
            </a:r>
            <a:r>
              <a:rPr lang="cs-CZ" sz="1000" dirty="0" smtClean="0"/>
              <a:t>% proti roku 2017.</a:t>
            </a:r>
            <a:endParaRPr lang="en-GB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6969767" y="5888094"/>
            <a:ext cx="20558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700" dirty="0" smtClean="0">
                <a:latin typeface="+mj-lt"/>
              </a:rPr>
              <a:t>Volný sběr v EZ: 5 </a:t>
            </a:r>
            <a:r>
              <a:rPr lang="cs-CZ" altLang="de-DE" sz="700" dirty="0">
                <a:latin typeface="+mj-lt"/>
              </a:rPr>
              <a:t>zemí s </a:t>
            </a:r>
            <a:r>
              <a:rPr lang="cs-CZ" altLang="de-DE" sz="700" dirty="0" smtClean="0">
                <a:latin typeface="+mj-lt"/>
              </a:rPr>
              <a:t>největší plochou </a:t>
            </a:r>
            <a:r>
              <a:rPr lang="cs-CZ" altLang="de-DE" sz="700" dirty="0">
                <a:latin typeface="+mj-lt"/>
              </a:rPr>
              <a:t>2018</a:t>
            </a:r>
            <a:endParaRPr lang="en-GB" sz="700" dirty="0">
              <a:latin typeface="+mj-lt"/>
            </a:endParaRPr>
          </a:p>
        </p:txBody>
      </p:sp>
      <p:cxnSp>
        <p:nvCxnSpPr>
          <p:cNvPr id="35" name="Gerader Verbinder 36"/>
          <p:cNvCxnSpPr>
            <a:cxnSpLocks/>
          </p:cNvCxnSpPr>
          <p:nvPr/>
        </p:nvCxnSpPr>
        <p:spPr bwMode="auto">
          <a:xfrm>
            <a:off x="2315610" y="2022513"/>
            <a:ext cx="0" cy="412744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2954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48" y="169834"/>
            <a:ext cx="8251825" cy="375383"/>
          </a:xfrm>
        </p:spPr>
        <p:txBody>
          <a:bodyPr/>
          <a:lstStyle/>
          <a:p>
            <a:r>
              <a:rPr lang="cs-CZ" sz="2000" dirty="0"/>
              <a:t>STRUKTURA UŽITÍ PŮDY V EKOLOGICKÉM ZEMĚDĚLSTVÍ 2018</a:t>
            </a:r>
            <a:endParaRPr lang="en-GB" sz="2000" dirty="0"/>
          </a:p>
        </p:txBody>
      </p:sp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5004007" y="-1521055"/>
            <a:ext cx="457" cy="1296000"/>
          </a:xfrm>
          <a:prstGeom prst="ellipse">
            <a:avLst/>
          </a:prstGeom>
          <a:solidFill>
            <a:srgbClr val="3EBA1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532375" y="552245"/>
            <a:ext cx="1332000" cy="1296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it-IT" sz="1800" kern="0" dirty="0" smtClean="0">
                <a:solidFill>
                  <a:schemeClr val="bg1"/>
                </a:solidFill>
              </a:rPr>
              <a:t>13</a:t>
            </a:r>
            <a:r>
              <a:rPr lang="cs-CZ" sz="1800" kern="0" dirty="0" smtClean="0">
                <a:solidFill>
                  <a:schemeClr val="bg1"/>
                </a:solidFill>
              </a:rPr>
              <a:t>,</a:t>
            </a:r>
            <a:r>
              <a:rPr lang="it-IT" sz="1800" kern="0" dirty="0" smtClean="0">
                <a:solidFill>
                  <a:schemeClr val="bg1"/>
                </a:solidFill>
              </a:rPr>
              <a:t>3 </a:t>
            </a:r>
            <a:r>
              <a:rPr lang="it-IT" sz="1800" kern="0" dirty="0">
                <a:solidFill>
                  <a:schemeClr val="bg1"/>
                </a:solidFill>
              </a:rPr>
              <a:t/>
            </a:r>
            <a:br>
              <a:rPr lang="it-IT" sz="1800" kern="0" dirty="0">
                <a:solidFill>
                  <a:schemeClr val="bg1"/>
                </a:solidFill>
              </a:rPr>
            </a:br>
            <a:r>
              <a:rPr lang="cs-CZ" sz="1200" kern="0" dirty="0" smtClean="0">
                <a:solidFill>
                  <a:schemeClr val="bg1"/>
                </a:solidFill>
              </a:rPr>
              <a:t>mil.</a:t>
            </a:r>
            <a:r>
              <a:rPr lang="it-IT" sz="1200" kern="0" dirty="0" smtClean="0">
                <a:solidFill>
                  <a:schemeClr val="bg1"/>
                </a:solidFill>
              </a:rPr>
              <a:t> </a:t>
            </a:r>
            <a:r>
              <a:rPr lang="it-IT" sz="1200" kern="0" dirty="0">
                <a:solidFill>
                  <a:schemeClr val="bg1"/>
                </a:solidFill>
              </a:rPr>
              <a:t>ha </a:t>
            </a:r>
            <a:br>
              <a:rPr lang="it-IT" sz="1200" kern="0" dirty="0">
                <a:solidFill>
                  <a:schemeClr val="bg1"/>
                </a:solidFill>
              </a:rPr>
            </a:br>
            <a:r>
              <a:rPr lang="it-IT" sz="1200" kern="0" dirty="0">
                <a:solidFill>
                  <a:schemeClr val="bg1"/>
                </a:solidFill>
              </a:rPr>
              <a:t>orná půda</a:t>
            </a:r>
            <a:endParaRPr lang="it-IT" sz="1400" kern="0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088876690"/>
              </p:ext>
            </p:extLst>
          </p:nvPr>
        </p:nvGraphicFramePr>
        <p:xfrm>
          <a:off x="81182" y="2745601"/>
          <a:ext cx="2196050" cy="150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Diagramm 2"/>
          <p:cNvGraphicFramePr/>
          <p:nvPr>
            <p:extLst>
              <p:ext uri="{D42A27DB-BD31-4B8C-83A1-F6EECF244321}">
                <p14:modId xmlns:p14="http://schemas.microsoft.com/office/powerpoint/2010/main" val="1349627567"/>
              </p:ext>
            </p:extLst>
          </p:nvPr>
        </p:nvGraphicFramePr>
        <p:xfrm>
          <a:off x="2354347" y="2743530"/>
          <a:ext cx="2123727" cy="156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889249" y="1941185"/>
            <a:ext cx="21363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Přes </a:t>
            </a:r>
            <a:r>
              <a:rPr lang="cs-CZ" sz="1000" dirty="0"/>
              <a:t>82% ploch vhodných pro volný sběr - sběr volně rostoucích rostlin, se nachází v Evropě (téměř 18 milionů hektarů) a Africe (přes 14,3 milionů hektarů).</a:t>
            </a:r>
            <a:endParaRPr lang="en-GB" sz="1000" dirty="0"/>
          </a:p>
        </p:txBody>
      </p:sp>
      <p:graphicFrame>
        <p:nvGraphicFramePr>
          <p:cNvPr id="23" name="Diagramm 2"/>
          <p:cNvGraphicFramePr/>
          <p:nvPr>
            <p:extLst>
              <p:ext uri="{D42A27DB-BD31-4B8C-83A1-F6EECF244321}">
                <p14:modId xmlns:p14="http://schemas.microsoft.com/office/powerpoint/2010/main" val="3982998033"/>
              </p:ext>
            </p:extLst>
          </p:nvPr>
        </p:nvGraphicFramePr>
        <p:xfrm>
          <a:off x="6906383" y="2773343"/>
          <a:ext cx="2231974" cy="151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Diagramm 3"/>
          <p:cNvGraphicFramePr/>
          <p:nvPr>
            <p:extLst>
              <p:ext uri="{D42A27DB-BD31-4B8C-83A1-F6EECF244321}">
                <p14:modId xmlns:p14="http://schemas.microsoft.com/office/powerpoint/2010/main" val="3039700493"/>
              </p:ext>
            </p:extLst>
          </p:nvPr>
        </p:nvGraphicFramePr>
        <p:xfrm>
          <a:off x="7031749" y="4203549"/>
          <a:ext cx="1860251" cy="146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1952" y="1941185"/>
            <a:ext cx="21381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Orná půda představuje </a:t>
            </a:r>
            <a:r>
              <a:rPr lang="en-GB" sz="1000" dirty="0"/>
              <a:t>1</a:t>
            </a:r>
            <a:r>
              <a:rPr lang="cs-CZ" sz="1000" dirty="0" smtClean="0"/>
              <a:t>8,6</a:t>
            </a:r>
            <a:r>
              <a:rPr lang="en-GB" sz="1000" dirty="0"/>
              <a:t>%</a:t>
            </a:r>
            <a:r>
              <a:rPr lang="cs-CZ" sz="1000" dirty="0"/>
              <a:t> podíl</a:t>
            </a:r>
            <a:r>
              <a:rPr lang="en-GB" sz="1000" dirty="0"/>
              <a:t> </a:t>
            </a:r>
            <a:r>
              <a:rPr lang="cs-CZ" sz="1000" dirty="0"/>
              <a:t>na světové výměře ekologicky obhospodařovaných půd a </a:t>
            </a:r>
            <a:r>
              <a:rPr lang="cs-CZ" sz="1000" dirty="0" smtClean="0"/>
              <a:t>1,1</a:t>
            </a:r>
            <a:r>
              <a:rPr lang="en-GB" sz="1000" dirty="0"/>
              <a:t>%</a:t>
            </a:r>
            <a:r>
              <a:rPr lang="cs-CZ" sz="1000" dirty="0"/>
              <a:t> </a:t>
            </a:r>
            <a:r>
              <a:rPr lang="cs-CZ" sz="1000" dirty="0" smtClean="0"/>
              <a:t>podíl na </a:t>
            </a:r>
            <a:r>
              <a:rPr lang="cs-CZ" sz="1000" dirty="0"/>
              <a:t>světové výměře orné půdy. </a:t>
            </a:r>
            <a:r>
              <a:rPr lang="cs-CZ" sz="1000" dirty="0" smtClean="0"/>
              <a:t>Nárůst o 5.1% oproti roku 2017.</a:t>
            </a:r>
            <a:endParaRPr lang="en-GB" sz="1000" dirty="0"/>
          </a:p>
        </p:txBody>
      </p:sp>
      <p:graphicFrame>
        <p:nvGraphicFramePr>
          <p:cNvPr id="28" name="Diagramm 2"/>
          <p:cNvGraphicFramePr/>
          <p:nvPr>
            <p:extLst>
              <p:ext uri="{D42A27DB-BD31-4B8C-83A1-F6EECF244321}">
                <p14:modId xmlns:p14="http://schemas.microsoft.com/office/powerpoint/2010/main" val="3588500516"/>
              </p:ext>
            </p:extLst>
          </p:nvPr>
        </p:nvGraphicFramePr>
        <p:xfrm>
          <a:off x="4554976" y="2772663"/>
          <a:ext cx="2123727" cy="156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37" name="Gerader Verbinder 36"/>
          <p:cNvCxnSpPr>
            <a:cxnSpLocks/>
          </p:cNvCxnSpPr>
          <p:nvPr/>
        </p:nvCxnSpPr>
        <p:spPr bwMode="auto">
          <a:xfrm>
            <a:off x="2268000" y="2013593"/>
            <a:ext cx="0" cy="412744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Gerader Verbinder 37"/>
          <p:cNvCxnSpPr/>
          <p:nvPr/>
        </p:nvCxnSpPr>
        <p:spPr bwMode="auto">
          <a:xfrm>
            <a:off x="4536000" y="2022513"/>
            <a:ext cx="0" cy="411852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Gerader Verbinder 38"/>
          <p:cNvCxnSpPr/>
          <p:nvPr/>
        </p:nvCxnSpPr>
        <p:spPr bwMode="auto">
          <a:xfrm flipH="1">
            <a:off x="6792091" y="2022513"/>
            <a:ext cx="11910" cy="411852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Gerader Verbinder 6"/>
          <p:cNvCxnSpPr/>
          <p:nvPr/>
        </p:nvCxnSpPr>
        <p:spPr bwMode="auto">
          <a:xfrm>
            <a:off x="227422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Gerader Verbinder 39"/>
          <p:cNvCxnSpPr/>
          <p:nvPr/>
        </p:nvCxnSpPr>
        <p:spPr bwMode="auto">
          <a:xfrm>
            <a:off x="2520000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Gerader Verbinder 40"/>
          <p:cNvCxnSpPr/>
          <p:nvPr/>
        </p:nvCxnSpPr>
        <p:spPr bwMode="auto">
          <a:xfrm>
            <a:off x="4753406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Gerader Verbinder 41"/>
          <p:cNvCxnSpPr/>
          <p:nvPr/>
        </p:nvCxnSpPr>
        <p:spPr bwMode="auto">
          <a:xfrm>
            <a:off x="7092000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5922015" y="6453592"/>
            <a:ext cx="3063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j-lt"/>
              </a:rPr>
              <a:t>Zdroj</a:t>
            </a:r>
            <a:r>
              <a:rPr lang="en-GB" sz="800" dirty="0">
                <a:latin typeface="+mj-lt"/>
              </a:rPr>
              <a:t>: FiBL survey </a:t>
            </a:r>
            <a:r>
              <a:rPr lang="cs-CZ" sz="800" dirty="0">
                <a:latin typeface="+mj-lt"/>
              </a:rPr>
              <a:t>2020, </a:t>
            </a:r>
            <a:r>
              <a:rPr lang="en-GB" sz="800" dirty="0">
                <a:latin typeface="+mj-lt"/>
              </a:rPr>
              <a:t>www.organic-world.net – statistics.fibl.org</a:t>
            </a:r>
          </a:p>
        </p:txBody>
      </p:sp>
      <p:sp>
        <p:nvSpPr>
          <p:cNvPr id="95" name="Inhaltsplatzhalter 5"/>
          <p:cNvSpPr txBox="1">
            <a:spLocks/>
          </p:cNvSpPr>
          <p:nvPr/>
        </p:nvSpPr>
        <p:spPr bwMode="auto">
          <a:xfrm>
            <a:off x="2763200" y="558103"/>
            <a:ext cx="1332000" cy="1296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it-IT" sz="1800" kern="0" dirty="0" smtClean="0">
                <a:solidFill>
                  <a:schemeClr val="bg1"/>
                </a:solidFill>
              </a:rPr>
              <a:t>4</a:t>
            </a:r>
            <a:r>
              <a:rPr lang="cs-CZ" sz="1800" kern="0" dirty="0" smtClean="0">
                <a:solidFill>
                  <a:schemeClr val="bg1"/>
                </a:solidFill>
              </a:rPr>
              <a:t>,</a:t>
            </a:r>
            <a:r>
              <a:rPr lang="it-IT" sz="1800" kern="0" dirty="0" smtClean="0">
                <a:solidFill>
                  <a:schemeClr val="bg1"/>
                </a:solidFill>
              </a:rPr>
              <a:t>8</a:t>
            </a:r>
            <a:r>
              <a:rPr lang="it-IT" sz="1800" kern="0" dirty="0">
                <a:solidFill>
                  <a:schemeClr val="bg1"/>
                </a:solidFill>
              </a:rPr>
              <a:t/>
            </a:r>
            <a:br>
              <a:rPr lang="it-IT" sz="1800" kern="0" dirty="0">
                <a:solidFill>
                  <a:schemeClr val="bg1"/>
                </a:solidFill>
              </a:rPr>
            </a:br>
            <a:r>
              <a:rPr lang="cs-CZ" sz="1200" kern="0" dirty="0" smtClean="0">
                <a:solidFill>
                  <a:schemeClr val="bg1"/>
                </a:solidFill>
              </a:rPr>
              <a:t>mil. </a:t>
            </a:r>
            <a:r>
              <a:rPr lang="it-IT" sz="1200" kern="0" dirty="0" smtClean="0">
                <a:solidFill>
                  <a:schemeClr val="bg1"/>
                </a:solidFill>
              </a:rPr>
              <a:t>ha </a:t>
            </a:r>
            <a:r>
              <a:rPr lang="it-IT" sz="1200" kern="0" dirty="0">
                <a:solidFill>
                  <a:schemeClr val="bg1"/>
                </a:solidFill>
              </a:rPr>
              <a:t/>
            </a:r>
            <a:br>
              <a:rPr lang="it-IT" sz="1200" kern="0" dirty="0">
                <a:solidFill>
                  <a:schemeClr val="bg1"/>
                </a:solidFill>
              </a:rPr>
            </a:br>
            <a:r>
              <a:rPr lang="it-IT" sz="1200" kern="0" dirty="0">
                <a:solidFill>
                  <a:schemeClr val="bg1"/>
                </a:solidFill>
              </a:rPr>
              <a:t>trvalé kultury</a:t>
            </a:r>
            <a:endParaRPr lang="it-IT" sz="1600" kern="0" dirty="0">
              <a:solidFill>
                <a:schemeClr val="bg1"/>
              </a:solidFill>
            </a:endParaRPr>
          </a:p>
        </p:txBody>
      </p:sp>
      <p:sp>
        <p:nvSpPr>
          <p:cNvPr id="96" name="Inhaltsplatzhalter 5"/>
          <p:cNvSpPr txBox="1">
            <a:spLocks/>
          </p:cNvSpPr>
          <p:nvPr/>
        </p:nvSpPr>
        <p:spPr bwMode="auto">
          <a:xfrm>
            <a:off x="5026171" y="560511"/>
            <a:ext cx="1332000" cy="1296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it-IT" sz="1800" kern="0" dirty="0" smtClean="0">
                <a:solidFill>
                  <a:schemeClr val="bg1"/>
                </a:solidFill>
              </a:rPr>
              <a:t>48</a:t>
            </a:r>
            <a:r>
              <a:rPr lang="cs-CZ" sz="1800" kern="0" dirty="0" smtClean="0">
                <a:solidFill>
                  <a:schemeClr val="bg1"/>
                </a:solidFill>
              </a:rPr>
              <a:t>,</a:t>
            </a:r>
            <a:r>
              <a:rPr lang="it-IT" sz="1800" kern="0" dirty="0" smtClean="0">
                <a:solidFill>
                  <a:schemeClr val="bg1"/>
                </a:solidFill>
              </a:rPr>
              <a:t>2 </a:t>
            </a:r>
            <a:r>
              <a:rPr lang="it-IT" sz="1800" kern="0" dirty="0">
                <a:solidFill>
                  <a:schemeClr val="bg1"/>
                </a:solidFill>
              </a:rPr>
              <a:t/>
            </a:r>
            <a:br>
              <a:rPr lang="it-IT" sz="1800" kern="0" dirty="0">
                <a:solidFill>
                  <a:schemeClr val="bg1"/>
                </a:solidFill>
              </a:rPr>
            </a:br>
            <a:r>
              <a:rPr lang="cs-CZ" sz="1200" kern="0" dirty="0" smtClean="0">
                <a:solidFill>
                  <a:schemeClr val="bg1"/>
                </a:solidFill>
              </a:rPr>
              <a:t>mil. </a:t>
            </a:r>
            <a:r>
              <a:rPr lang="it-IT" sz="1200" kern="0" dirty="0" smtClean="0">
                <a:solidFill>
                  <a:schemeClr val="bg1"/>
                </a:solidFill>
              </a:rPr>
              <a:t>ha </a:t>
            </a:r>
            <a:r>
              <a:rPr lang="it-IT" sz="1200" kern="0" dirty="0">
                <a:solidFill>
                  <a:schemeClr val="bg1"/>
                </a:solidFill>
              </a:rPr>
              <a:t/>
            </a:r>
            <a:br>
              <a:rPr lang="it-IT" sz="1200" kern="0" dirty="0">
                <a:solidFill>
                  <a:schemeClr val="bg1"/>
                </a:solidFill>
              </a:rPr>
            </a:br>
            <a:r>
              <a:rPr lang="it-IT" sz="1200" kern="0" dirty="0" smtClean="0">
                <a:solidFill>
                  <a:schemeClr val="bg1"/>
                </a:solidFill>
              </a:rPr>
              <a:t>trval</a:t>
            </a:r>
            <a:r>
              <a:rPr lang="cs-CZ" sz="1200" kern="0" dirty="0" smtClean="0">
                <a:solidFill>
                  <a:schemeClr val="bg1"/>
                </a:solidFill>
              </a:rPr>
              <a:t>é</a:t>
            </a:r>
            <a:r>
              <a:rPr lang="it-IT" sz="1200" kern="0" dirty="0" smtClean="0">
                <a:solidFill>
                  <a:schemeClr val="bg1"/>
                </a:solidFill>
              </a:rPr>
              <a:t> travní porost</a:t>
            </a:r>
            <a:r>
              <a:rPr lang="cs-CZ" sz="1200" kern="0" dirty="0" smtClean="0">
                <a:solidFill>
                  <a:schemeClr val="bg1"/>
                </a:solidFill>
              </a:rPr>
              <a:t>y</a:t>
            </a:r>
            <a:endParaRPr lang="it-IT" sz="1600" kern="0" dirty="0">
              <a:solidFill>
                <a:schemeClr val="bg1"/>
              </a:solidFill>
            </a:endParaRPr>
          </a:p>
        </p:txBody>
      </p:sp>
      <p:sp>
        <p:nvSpPr>
          <p:cNvPr id="99" name="Inhaltsplatzhalter 5"/>
          <p:cNvSpPr txBox="1">
            <a:spLocks/>
          </p:cNvSpPr>
          <p:nvPr/>
        </p:nvSpPr>
        <p:spPr bwMode="auto">
          <a:xfrm>
            <a:off x="7203212" y="552245"/>
            <a:ext cx="1332000" cy="1296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cs-CZ" sz="1800" kern="0" dirty="0" smtClean="0">
                <a:solidFill>
                  <a:schemeClr val="bg1"/>
                </a:solidFill>
              </a:rPr>
              <a:t>35,1</a:t>
            </a:r>
            <a:r>
              <a:rPr lang="cs-CZ" sz="2800" kern="0" dirty="0">
                <a:solidFill>
                  <a:schemeClr val="bg1"/>
                </a:solidFill>
              </a:rPr>
              <a:t/>
            </a:r>
            <a:br>
              <a:rPr lang="cs-CZ" sz="2800" kern="0" dirty="0">
                <a:solidFill>
                  <a:schemeClr val="bg1"/>
                </a:solidFill>
              </a:rPr>
            </a:br>
            <a:r>
              <a:rPr lang="cs-CZ" sz="1200" kern="0" dirty="0">
                <a:solidFill>
                  <a:schemeClr val="bg1"/>
                </a:solidFill>
              </a:rPr>
              <a:t>mil. </a:t>
            </a:r>
            <a:r>
              <a:rPr lang="en-GB" sz="1200" kern="0" dirty="0">
                <a:solidFill>
                  <a:schemeClr val="bg1"/>
                </a:solidFill>
              </a:rPr>
              <a:t>ha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cs-CZ" sz="1200" kern="0" dirty="0" smtClean="0">
                <a:solidFill>
                  <a:schemeClr val="bg1"/>
                </a:solidFill>
              </a:rPr>
              <a:t>volný sběr</a:t>
            </a:r>
            <a:endParaRPr lang="en-GB" sz="1800" kern="0" dirty="0">
              <a:solidFill>
                <a:schemeClr val="bg1"/>
              </a:solidFill>
            </a:endParaRPr>
          </a:p>
        </p:txBody>
      </p:sp>
      <p:graphicFrame>
        <p:nvGraphicFramePr>
          <p:cNvPr id="100" name="Diagramm 3"/>
          <p:cNvGraphicFramePr/>
          <p:nvPr>
            <p:extLst>
              <p:ext uri="{D42A27DB-BD31-4B8C-83A1-F6EECF244321}">
                <p14:modId xmlns:p14="http://schemas.microsoft.com/office/powerpoint/2010/main" val="3970696940"/>
              </p:ext>
            </p:extLst>
          </p:nvPr>
        </p:nvGraphicFramePr>
        <p:xfrm>
          <a:off x="4700981" y="4210087"/>
          <a:ext cx="1860251" cy="146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1" name="Diagramm 3"/>
          <p:cNvGraphicFramePr/>
          <p:nvPr>
            <p:extLst>
              <p:ext uri="{D42A27DB-BD31-4B8C-83A1-F6EECF244321}">
                <p14:modId xmlns:p14="http://schemas.microsoft.com/office/powerpoint/2010/main" val="1513281900"/>
              </p:ext>
            </p:extLst>
          </p:nvPr>
        </p:nvGraphicFramePr>
        <p:xfrm>
          <a:off x="2487451" y="4210087"/>
          <a:ext cx="1860251" cy="146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2" name="Diagramm 3"/>
          <p:cNvGraphicFramePr/>
          <p:nvPr>
            <p:extLst>
              <p:ext uri="{D42A27DB-BD31-4B8C-83A1-F6EECF244321}">
                <p14:modId xmlns:p14="http://schemas.microsoft.com/office/powerpoint/2010/main" val="210014218"/>
              </p:ext>
            </p:extLst>
          </p:nvPr>
        </p:nvGraphicFramePr>
        <p:xfrm>
          <a:off x="214030" y="4175862"/>
          <a:ext cx="1860251" cy="149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544814" y="1941185"/>
            <a:ext cx="2267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Trvalé travní porosty představují </a:t>
            </a:r>
            <a:r>
              <a:rPr lang="cs-CZ" sz="1000" dirty="0" smtClean="0"/>
              <a:t>67,4</a:t>
            </a:r>
            <a:r>
              <a:rPr lang="en-GB" sz="1000" dirty="0"/>
              <a:t>% </a:t>
            </a:r>
            <a:r>
              <a:rPr lang="cs-CZ" sz="1000" dirty="0"/>
              <a:t>podíl na </a:t>
            </a:r>
            <a:r>
              <a:rPr lang="cs-CZ" sz="1000" dirty="0" smtClean="0"/>
              <a:t>světové výměře </a:t>
            </a:r>
            <a:r>
              <a:rPr lang="cs-CZ" sz="1000" dirty="0"/>
              <a:t>ekologicky obhospodařovaných půd </a:t>
            </a:r>
            <a:r>
              <a:rPr lang="cs-CZ" sz="1000" dirty="0" smtClean="0"/>
              <a:t>a 1,5</a:t>
            </a:r>
            <a:r>
              <a:rPr lang="cs-CZ" sz="1000" dirty="0"/>
              <a:t>% podíl  na </a:t>
            </a:r>
            <a:r>
              <a:rPr lang="cs-CZ" sz="1000" dirty="0" smtClean="0"/>
              <a:t>světové výměře trvalých travních porostů. Nárůstu </a:t>
            </a:r>
            <a:r>
              <a:rPr lang="cs-CZ" sz="1000" dirty="0"/>
              <a:t>o 3</a:t>
            </a:r>
            <a:r>
              <a:rPr lang="cs-CZ" sz="1000" dirty="0" smtClean="0"/>
              <a:t>% proti roku 2017.</a:t>
            </a:r>
            <a:endParaRPr lang="en-GB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2345049" y="1940459"/>
            <a:ext cx="21499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Trvalé kultury představují </a:t>
            </a:r>
            <a:r>
              <a:rPr lang="cs-CZ" sz="1000" dirty="0" smtClean="0"/>
              <a:t>6,7</a:t>
            </a:r>
            <a:r>
              <a:rPr lang="en-GB" sz="1000" dirty="0"/>
              <a:t>% </a:t>
            </a:r>
            <a:r>
              <a:rPr lang="cs-CZ" sz="1000" dirty="0"/>
              <a:t>podíl na </a:t>
            </a:r>
            <a:r>
              <a:rPr lang="cs-CZ" sz="1000" dirty="0" smtClean="0"/>
              <a:t>světové výměře </a:t>
            </a:r>
            <a:r>
              <a:rPr lang="cs-CZ" sz="1000" dirty="0"/>
              <a:t>ekologicky </a:t>
            </a:r>
            <a:r>
              <a:rPr lang="cs-CZ" sz="1000" dirty="0" smtClean="0"/>
              <a:t>obhospodařovaných půd a 2,9</a:t>
            </a:r>
            <a:r>
              <a:rPr lang="en-GB" sz="1000" dirty="0" smtClean="0"/>
              <a:t>% </a:t>
            </a:r>
            <a:r>
              <a:rPr lang="cs-CZ" sz="1000" dirty="0"/>
              <a:t>podíl na </a:t>
            </a:r>
            <a:r>
              <a:rPr lang="cs-CZ" sz="1000" dirty="0" smtClean="0"/>
              <a:t>světové výměře </a:t>
            </a:r>
            <a:r>
              <a:rPr lang="cs-CZ" sz="1000" dirty="0"/>
              <a:t>trvalých kultur</a:t>
            </a:r>
            <a:r>
              <a:rPr lang="en-GB" sz="1000" dirty="0"/>
              <a:t>. </a:t>
            </a:r>
            <a:r>
              <a:rPr lang="cs-CZ" sz="1000" dirty="0" smtClean="0"/>
              <a:t>Pokles </a:t>
            </a:r>
            <a:r>
              <a:rPr lang="cs-CZ" sz="1000" dirty="0"/>
              <a:t>o </a:t>
            </a:r>
            <a:r>
              <a:rPr lang="cs-CZ" sz="1000" dirty="0" smtClean="0"/>
              <a:t>2,9% oproti roku 2017.</a:t>
            </a:r>
            <a:endParaRPr lang="en-GB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4652839" y="5785151"/>
            <a:ext cx="21599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700" dirty="0">
                <a:latin typeface="+mj-lt"/>
              </a:rPr>
              <a:t>TTP v </a:t>
            </a:r>
            <a:r>
              <a:rPr lang="cs-CZ" altLang="de-DE" sz="700" dirty="0" smtClean="0">
                <a:latin typeface="+mj-lt"/>
              </a:rPr>
              <a:t>EZ </a:t>
            </a:r>
            <a:r>
              <a:rPr lang="cs-CZ" altLang="de-DE" sz="700" dirty="0">
                <a:latin typeface="+mj-lt"/>
              </a:rPr>
              <a:t>dle kontinentu</a:t>
            </a:r>
            <a:r>
              <a:rPr lang="de-CH" altLang="de-DE" sz="700" dirty="0">
                <a:latin typeface="+mj-lt"/>
              </a:rPr>
              <a:t> </a:t>
            </a:r>
            <a:r>
              <a:rPr lang="cs-CZ" altLang="de-DE" sz="700" dirty="0">
                <a:latin typeface="+mj-lt"/>
              </a:rPr>
              <a:t>2018</a:t>
            </a:r>
            <a:endParaRPr lang="en-GB" sz="70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951" y="5766849"/>
            <a:ext cx="21190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700" dirty="0">
                <a:latin typeface="+mj-lt"/>
              </a:rPr>
              <a:t>Orná půda v </a:t>
            </a:r>
            <a:r>
              <a:rPr lang="cs-CZ" altLang="de-DE" sz="700" dirty="0" smtClean="0">
                <a:latin typeface="+mj-lt"/>
              </a:rPr>
              <a:t>EZ dle </a:t>
            </a:r>
            <a:r>
              <a:rPr lang="cs-CZ" altLang="de-DE" sz="700" dirty="0">
                <a:latin typeface="+mj-lt"/>
              </a:rPr>
              <a:t>kontinentu </a:t>
            </a:r>
            <a:r>
              <a:rPr lang="cs-CZ" altLang="de-DE" sz="700" dirty="0" smtClean="0">
                <a:latin typeface="+mj-lt"/>
              </a:rPr>
              <a:t>2018</a:t>
            </a:r>
            <a:endParaRPr lang="en-GB" sz="700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13333" y="5776521"/>
            <a:ext cx="21709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700" dirty="0">
                <a:latin typeface="+mj-lt"/>
              </a:rPr>
              <a:t>Trvalé kultury </a:t>
            </a:r>
            <a:r>
              <a:rPr lang="cs-CZ" altLang="de-DE" sz="700" dirty="0" smtClean="0">
                <a:latin typeface="+mj-lt"/>
              </a:rPr>
              <a:t>v EZ dle </a:t>
            </a:r>
            <a:r>
              <a:rPr lang="cs-CZ" altLang="de-DE" sz="700" dirty="0">
                <a:latin typeface="+mj-lt"/>
              </a:rPr>
              <a:t>kontinentu</a:t>
            </a:r>
            <a:r>
              <a:rPr lang="de-CH" altLang="de-DE" sz="700" dirty="0">
                <a:latin typeface="+mj-lt"/>
              </a:rPr>
              <a:t> </a:t>
            </a:r>
            <a:r>
              <a:rPr lang="cs-CZ" altLang="de-DE" sz="700" dirty="0">
                <a:latin typeface="+mj-lt"/>
              </a:rPr>
              <a:t>2018</a:t>
            </a:r>
            <a:endParaRPr lang="en-GB" sz="7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69767" y="5775804"/>
            <a:ext cx="20700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700" dirty="0" smtClean="0">
                <a:latin typeface="+mj-lt"/>
              </a:rPr>
              <a:t>Volný sběr v EZ dle </a:t>
            </a:r>
            <a:r>
              <a:rPr lang="cs-CZ" altLang="de-DE" sz="700" dirty="0">
                <a:latin typeface="+mj-lt"/>
              </a:rPr>
              <a:t>kontinentu</a:t>
            </a:r>
            <a:r>
              <a:rPr lang="de-CH" altLang="de-DE" sz="700" dirty="0">
                <a:latin typeface="+mj-lt"/>
              </a:rPr>
              <a:t> </a:t>
            </a:r>
            <a:r>
              <a:rPr lang="cs-CZ" altLang="de-DE" sz="700" dirty="0">
                <a:latin typeface="+mj-lt"/>
              </a:rPr>
              <a:t>2018</a:t>
            </a:r>
            <a:endParaRPr lang="en-GB" sz="700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04591" y="5888094"/>
            <a:ext cx="2240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700" dirty="0"/>
              <a:t>Trvalé kultury v </a:t>
            </a:r>
            <a:r>
              <a:rPr lang="cs-CZ" altLang="de-DE" sz="700" dirty="0" smtClean="0"/>
              <a:t>EZ: 5 </a:t>
            </a:r>
            <a:r>
              <a:rPr lang="cs-CZ" altLang="de-DE" sz="700" dirty="0"/>
              <a:t>zemí s </a:t>
            </a:r>
            <a:r>
              <a:rPr lang="cs-CZ" altLang="de-DE" sz="700" dirty="0" smtClean="0"/>
              <a:t>největší plochou 2018</a:t>
            </a:r>
            <a:endParaRPr lang="en-GB" sz="700" dirty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165" y="5885179"/>
            <a:ext cx="21842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700" dirty="0">
                <a:latin typeface="+mj-lt"/>
              </a:rPr>
              <a:t>Orná půda v </a:t>
            </a:r>
            <a:r>
              <a:rPr lang="cs-CZ" altLang="de-DE" sz="700" dirty="0" smtClean="0">
                <a:latin typeface="+mj-lt"/>
              </a:rPr>
              <a:t>EZ: </a:t>
            </a:r>
            <a:r>
              <a:rPr lang="cs-CZ" altLang="de-DE" sz="700" dirty="0" smtClean="0"/>
              <a:t>5 </a:t>
            </a:r>
            <a:r>
              <a:rPr lang="cs-CZ" altLang="de-DE" sz="700" dirty="0"/>
              <a:t>zemí s </a:t>
            </a:r>
            <a:r>
              <a:rPr lang="cs-CZ" altLang="de-DE" sz="700" dirty="0" smtClean="0"/>
              <a:t>největší plochou </a:t>
            </a:r>
            <a:r>
              <a:rPr lang="cs-CZ" altLang="de-DE" sz="700" dirty="0"/>
              <a:t>v EZ</a:t>
            </a:r>
            <a:r>
              <a:rPr lang="de-CH" altLang="de-DE" sz="700" dirty="0"/>
              <a:t> </a:t>
            </a:r>
            <a:r>
              <a:rPr lang="cs-CZ" altLang="de-DE" sz="700" dirty="0"/>
              <a:t>2018</a:t>
            </a:r>
            <a:endParaRPr lang="en-GB" sz="700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59714" y="5880311"/>
            <a:ext cx="21278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700" dirty="0">
                <a:latin typeface="+mj-lt"/>
              </a:rPr>
              <a:t>TTP v </a:t>
            </a:r>
            <a:r>
              <a:rPr lang="cs-CZ" altLang="de-DE" sz="700" dirty="0" smtClean="0">
                <a:latin typeface="+mj-lt"/>
              </a:rPr>
              <a:t>EZ:</a:t>
            </a:r>
            <a:r>
              <a:rPr lang="de-CH" altLang="de-DE" sz="700" dirty="0" smtClean="0">
                <a:latin typeface="+mj-lt"/>
              </a:rPr>
              <a:t> </a:t>
            </a:r>
            <a:r>
              <a:rPr lang="cs-CZ" altLang="de-DE" sz="700" dirty="0" smtClean="0">
                <a:latin typeface="+mj-lt"/>
              </a:rPr>
              <a:t>5 </a:t>
            </a:r>
            <a:r>
              <a:rPr lang="cs-CZ" altLang="de-DE" sz="700" dirty="0">
                <a:latin typeface="+mj-lt"/>
              </a:rPr>
              <a:t>zemí s největší </a:t>
            </a:r>
            <a:r>
              <a:rPr lang="cs-CZ" altLang="de-DE" sz="700" dirty="0" smtClean="0">
                <a:latin typeface="+mj-lt"/>
              </a:rPr>
              <a:t>plochou </a:t>
            </a:r>
            <a:r>
              <a:rPr lang="cs-CZ" altLang="de-DE" sz="700" dirty="0">
                <a:latin typeface="+mj-lt"/>
              </a:rPr>
              <a:t>2018</a:t>
            </a:r>
            <a:endParaRPr lang="en-GB" sz="700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69767" y="5888094"/>
            <a:ext cx="20558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700" dirty="0" smtClean="0">
                <a:latin typeface="+mj-lt"/>
              </a:rPr>
              <a:t>Volný sběr v EZ: 5 </a:t>
            </a:r>
            <a:r>
              <a:rPr lang="cs-CZ" altLang="de-DE" sz="700" dirty="0">
                <a:latin typeface="+mj-lt"/>
              </a:rPr>
              <a:t>zemí s </a:t>
            </a:r>
            <a:r>
              <a:rPr lang="cs-CZ" altLang="de-DE" sz="700" dirty="0" smtClean="0">
                <a:latin typeface="+mj-lt"/>
              </a:rPr>
              <a:t>největší plochou </a:t>
            </a:r>
            <a:r>
              <a:rPr lang="cs-CZ" altLang="de-DE" sz="700" dirty="0">
                <a:latin typeface="+mj-lt"/>
              </a:rPr>
              <a:t>2018</a:t>
            </a:r>
            <a:endParaRPr lang="en-GB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867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38" y="226012"/>
            <a:ext cx="4672782" cy="314967"/>
          </a:xfrm>
        </p:spPr>
        <p:txBody>
          <a:bodyPr/>
          <a:lstStyle/>
          <a:p>
            <a:r>
              <a:rPr lang="cs-CZ" sz="2000" dirty="0"/>
              <a:t>EKOLOGICKÉ ZEMĚDĚLSTVÍ </a:t>
            </a:r>
            <a:r>
              <a:rPr lang="de-CH" sz="2000" dirty="0"/>
              <a:t>201</a:t>
            </a:r>
            <a:r>
              <a:rPr lang="cs-CZ" sz="2000" dirty="0"/>
              <a:t>8</a:t>
            </a:r>
            <a:endParaRPr lang="en-GB" sz="2000" dirty="0"/>
          </a:p>
        </p:txBody>
      </p:sp>
      <p:graphicFrame>
        <p:nvGraphicFramePr>
          <p:cNvPr id="10" name="Diagramm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6362246"/>
              </p:ext>
            </p:extLst>
          </p:nvPr>
        </p:nvGraphicFramePr>
        <p:xfrm>
          <a:off x="0" y="3439587"/>
          <a:ext cx="22666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714439533"/>
              </p:ext>
            </p:extLst>
          </p:nvPr>
        </p:nvGraphicFramePr>
        <p:xfrm>
          <a:off x="2301490" y="3600027"/>
          <a:ext cx="2406271" cy="210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2"/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xmlns:p14="http://schemas.microsoft.com/office/powerpoint/2010/main" val="2712107239"/>
              </p:ext>
            </p:extLst>
          </p:nvPr>
        </p:nvGraphicFramePr>
        <p:xfrm>
          <a:off x="4629914" y="3665420"/>
          <a:ext cx="2232825" cy="203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Inhaltsplatzhalter 5"/>
          <p:cNvSpPr txBox="1">
            <a:spLocks/>
          </p:cNvSpPr>
          <p:nvPr/>
        </p:nvSpPr>
        <p:spPr bwMode="auto">
          <a:xfrm>
            <a:off x="4895920" y="63896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</a:rPr>
              <a:t>1</a:t>
            </a:r>
            <a:r>
              <a:rPr lang="cs-CZ" sz="1800" kern="0" dirty="0" smtClean="0">
                <a:solidFill>
                  <a:schemeClr val="bg1"/>
                </a:solidFill>
              </a:rPr>
              <a:t>,5 </a:t>
            </a:r>
            <a:r>
              <a:rPr lang="en-GB" sz="1800" kern="0" dirty="0">
                <a:solidFill>
                  <a:schemeClr val="bg1"/>
                </a:solidFill>
              </a:rPr>
              <a:t>% </a:t>
            </a:r>
            <a:r>
              <a:rPr lang="cs-CZ" sz="1800" kern="0" dirty="0">
                <a:solidFill>
                  <a:schemeClr val="bg1"/>
                </a:solidFill>
              </a:rPr>
              <a:t/>
            </a:r>
            <a:br>
              <a:rPr lang="cs-CZ" sz="1800" kern="0" dirty="0">
                <a:solidFill>
                  <a:schemeClr val="bg1"/>
                </a:solidFill>
              </a:rPr>
            </a:br>
            <a:r>
              <a:rPr lang="cs-CZ" sz="1200" kern="0" dirty="0" smtClean="0">
                <a:solidFill>
                  <a:schemeClr val="bg1"/>
                </a:solidFill>
              </a:rPr>
              <a:t>zemědělské půdy světa je </a:t>
            </a:r>
            <a:r>
              <a:rPr lang="cs-CZ" sz="1200" kern="0" dirty="0">
                <a:solidFill>
                  <a:schemeClr val="bg1"/>
                </a:solidFill>
              </a:rPr>
              <a:t>v ekologickém režimu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19" name="Inhaltsplatzhalter 5"/>
          <p:cNvSpPr txBox="1">
            <a:spLocks/>
          </p:cNvSpPr>
          <p:nvPr/>
        </p:nvSpPr>
        <p:spPr bwMode="auto">
          <a:xfrm>
            <a:off x="360000" y="63896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1800" kern="0" dirty="0">
                <a:solidFill>
                  <a:schemeClr val="bg1"/>
                </a:solidFill>
              </a:rPr>
              <a:t>Svět</a:t>
            </a:r>
            <a:r>
              <a:rPr lang="en-GB" sz="1800" kern="0" dirty="0">
                <a:solidFill>
                  <a:schemeClr val="bg1"/>
                </a:solidFill>
              </a:rPr>
              <a:t/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cs-CZ" sz="1800" kern="0" dirty="0" smtClean="0">
                <a:solidFill>
                  <a:schemeClr val="bg1"/>
                </a:solidFill>
              </a:rPr>
              <a:t>71,5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cs-CZ" sz="1400" kern="0" dirty="0" smtClean="0">
                <a:solidFill>
                  <a:schemeClr val="bg1"/>
                </a:solidFill>
              </a:rPr>
              <a:t>mil. </a:t>
            </a:r>
            <a:r>
              <a:rPr lang="en-GB" sz="1400" kern="0" dirty="0" smtClean="0">
                <a:solidFill>
                  <a:schemeClr val="bg1"/>
                </a:solidFill>
              </a:rPr>
              <a:t>ha</a:t>
            </a: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20" name="Inhaltsplatzhalter 5"/>
          <p:cNvSpPr txBox="1">
            <a:spLocks/>
          </p:cNvSpPr>
          <p:nvPr/>
        </p:nvSpPr>
        <p:spPr bwMode="auto">
          <a:xfrm>
            <a:off x="7163880" y="638969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21" name="Inhaltsplatzhalter 5"/>
          <p:cNvSpPr txBox="1">
            <a:spLocks/>
          </p:cNvSpPr>
          <p:nvPr/>
        </p:nvSpPr>
        <p:spPr bwMode="auto">
          <a:xfrm>
            <a:off x="2627960" y="63896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1400" kern="0" dirty="0">
                <a:solidFill>
                  <a:schemeClr val="bg1"/>
                </a:solidFill>
              </a:rPr>
              <a:t>Austrálie</a:t>
            </a:r>
            <a:br>
              <a:rPr lang="cs-CZ" sz="1400" kern="0" dirty="0">
                <a:solidFill>
                  <a:schemeClr val="bg1"/>
                </a:solidFill>
              </a:rPr>
            </a:br>
            <a:r>
              <a:rPr lang="en-GB" sz="1800" kern="0" dirty="0">
                <a:solidFill>
                  <a:schemeClr val="bg1"/>
                </a:solidFill>
              </a:rPr>
              <a:t>3</a:t>
            </a:r>
            <a:r>
              <a:rPr lang="cs-CZ" sz="1800" kern="0" dirty="0" smtClean="0">
                <a:solidFill>
                  <a:schemeClr val="bg1"/>
                </a:solidFill>
              </a:rPr>
              <a:t>5</a:t>
            </a:r>
            <a:r>
              <a:rPr lang="cs-CZ" sz="1800" kern="0" dirty="0">
                <a:solidFill>
                  <a:schemeClr val="bg1"/>
                </a:solidFill>
              </a:rPr>
              <a:t>,</a:t>
            </a:r>
            <a:r>
              <a:rPr lang="cs-CZ" sz="1800" kern="0" dirty="0" smtClean="0">
                <a:solidFill>
                  <a:schemeClr val="bg1"/>
                </a:solidFill>
              </a:rPr>
              <a:t>69</a:t>
            </a:r>
            <a:r>
              <a:rPr lang="en-GB" sz="1400" kern="0" dirty="0" smtClean="0">
                <a:solidFill>
                  <a:schemeClr val="bg1"/>
                </a:solidFill>
              </a:rPr>
              <a:t>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cs-CZ" sz="1400" kern="0" dirty="0" smtClean="0">
                <a:solidFill>
                  <a:schemeClr val="bg1"/>
                </a:solidFill>
              </a:rPr>
              <a:t>mil. </a:t>
            </a:r>
            <a:r>
              <a:rPr lang="en-GB" sz="1400" kern="0" dirty="0" smtClean="0">
                <a:solidFill>
                  <a:schemeClr val="bg1"/>
                </a:solidFill>
              </a:rPr>
              <a:t>ha</a:t>
            </a: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4374" y="2258972"/>
            <a:ext cx="2066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Deset zemí s </a:t>
            </a:r>
            <a:r>
              <a:rPr lang="cs-CZ" sz="1200" dirty="0" smtClean="0"/>
              <a:t>největší plochou </a:t>
            </a:r>
            <a:r>
              <a:rPr lang="cs-CZ" sz="1200" dirty="0"/>
              <a:t>v ekologickém </a:t>
            </a:r>
            <a:r>
              <a:rPr lang="cs-CZ" sz="1200" dirty="0" smtClean="0"/>
              <a:t>zemědělství </a:t>
            </a:r>
            <a:r>
              <a:rPr lang="cs-CZ" sz="1200" dirty="0"/>
              <a:t>představuje</a:t>
            </a:r>
            <a:r>
              <a:rPr lang="en-GB" sz="1200" dirty="0"/>
              <a:t> 79% </a:t>
            </a:r>
            <a:r>
              <a:rPr lang="cs-CZ" sz="1200" dirty="0"/>
              <a:t>podíl na </a:t>
            </a:r>
            <a:r>
              <a:rPr lang="cs-CZ" sz="1200" dirty="0" smtClean="0"/>
              <a:t>světové výměře ekologicky obhospodařovaných </a:t>
            </a:r>
            <a:r>
              <a:rPr lang="cs-CZ" sz="1200" dirty="0"/>
              <a:t>ploch.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744583" y="2258972"/>
            <a:ext cx="201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16 zemí má</a:t>
            </a:r>
            <a:r>
              <a:rPr lang="en-GB" sz="1200" dirty="0"/>
              <a:t> 10% </a:t>
            </a:r>
            <a:r>
              <a:rPr lang="cs-CZ" sz="1200" dirty="0"/>
              <a:t>nebo vyšší podíl </a:t>
            </a:r>
            <a:r>
              <a:rPr lang="cs-CZ" sz="1200" dirty="0" smtClean="0"/>
              <a:t>ploch v ekologickém zemědělství na </a:t>
            </a:r>
            <a:r>
              <a:rPr lang="cs-CZ" sz="1200" dirty="0"/>
              <a:t>celkové výměře </a:t>
            </a:r>
            <a:r>
              <a:rPr lang="cs-CZ" sz="1200" dirty="0" smtClean="0"/>
              <a:t>zemědělské půdy. </a:t>
            </a:r>
            <a:r>
              <a:rPr lang="cs-CZ" sz="1200" dirty="0"/>
              <a:t>	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972491" y="2258972"/>
            <a:ext cx="189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 roce 2018 byl zaznamenán nárůst o více než 2 miliony hektarů </a:t>
            </a:r>
            <a:r>
              <a:rPr lang="cs-CZ" sz="1200" dirty="0" smtClean="0"/>
              <a:t>v EZ ve </a:t>
            </a:r>
            <a:r>
              <a:rPr lang="cs-CZ" sz="1200" dirty="0"/>
              <a:t>srovnání s rokem 2017.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922015" y="6309032"/>
            <a:ext cx="3063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j-lt"/>
              </a:rPr>
              <a:t>Zdroj</a:t>
            </a:r>
            <a:r>
              <a:rPr lang="en-GB" sz="800" dirty="0">
                <a:latin typeface="+mj-lt"/>
              </a:rPr>
              <a:t>: FiBL survey 2</a:t>
            </a:r>
            <a:r>
              <a:rPr lang="cs-CZ" sz="800" dirty="0">
                <a:latin typeface="+mj-lt"/>
              </a:rPr>
              <a:t>020</a:t>
            </a:r>
            <a:r>
              <a:rPr lang="en-GB" sz="800" dirty="0">
                <a:latin typeface="+mj-lt"/>
              </a:rPr>
              <a:t>  www.organic-world.net – statistics.fibl.org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138" y="5567712"/>
            <a:ext cx="2044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j-lt"/>
              </a:rPr>
              <a:t>Rozdělení </a:t>
            </a:r>
            <a:r>
              <a:rPr lang="cs-CZ" sz="1000" dirty="0" smtClean="0">
                <a:latin typeface="+mj-lt"/>
              </a:rPr>
              <a:t>ploch v ekologickém zemědělství dle </a:t>
            </a:r>
            <a:r>
              <a:rPr lang="cs-CZ" sz="1000" dirty="0">
                <a:latin typeface="+mj-lt"/>
              </a:rPr>
              <a:t>kontinentu </a:t>
            </a:r>
            <a:r>
              <a:rPr lang="cs-CZ" sz="1000" dirty="0" smtClean="0"/>
              <a:t>2018</a:t>
            </a:r>
            <a:endParaRPr lang="en-GB" sz="1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002" y="5570970"/>
            <a:ext cx="180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j-lt"/>
              </a:rPr>
              <a:t>Pět zemí s </a:t>
            </a:r>
            <a:r>
              <a:rPr lang="cs-CZ" sz="1000" dirty="0" smtClean="0">
                <a:latin typeface="+mj-lt"/>
              </a:rPr>
              <a:t>největší plochou v </a:t>
            </a:r>
            <a:r>
              <a:rPr lang="cs-CZ" sz="1000" dirty="0">
                <a:latin typeface="+mj-lt"/>
              </a:rPr>
              <a:t>ekologickém </a:t>
            </a:r>
            <a:r>
              <a:rPr lang="cs-CZ" sz="1000" dirty="0" smtClean="0">
                <a:latin typeface="+mj-lt"/>
              </a:rPr>
              <a:t>zemědělství </a:t>
            </a:r>
            <a:r>
              <a:rPr lang="cs-CZ" sz="1000" dirty="0" smtClean="0"/>
              <a:t>2018</a:t>
            </a:r>
            <a:endParaRPr lang="en-GB" sz="1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7761" y="5570970"/>
            <a:ext cx="20561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j-lt"/>
              </a:rPr>
              <a:t>Pět zemí s nejvyšším podílem </a:t>
            </a:r>
            <a:r>
              <a:rPr lang="cs-CZ" sz="1000" dirty="0" smtClean="0">
                <a:latin typeface="+mj-lt"/>
              </a:rPr>
              <a:t>ploch v EZ na </a:t>
            </a:r>
            <a:r>
              <a:rPr lang="cs-CZ" sz="1000" dirty="0">
                <a:latin typeface="+mj-lt"/>
              </a:rPr>
              <a:t>celkové výměře zemědělské půdy </a:t>
            </a:r>
            <a:r>
              <a:rPr lang="cs-CZ" sz="1000" dirty="0" smtClean="0">
                <a:latin typeface="+mj-lt"/>
              </a:rPr>
              <a:t>2018</a:t>
            </a:r>
            <a:endParaRPr lang="en-GB" sz="1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9509" y="5570970"/>
            <a:ext cx="1889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j-lt"/>
              </a:rPr>
              <a:t>Vývoj plochy ekologického zemědělství v letech</a:t>
            </a:r>
            <a:r>
              <a:rPr lang="en-GB" sz="1000" dirty="0">
                <a:latin typeface="+mj-lt"/>
              </a:rPr>
              <a:t> </a:t>
            </a:r>
            <a:r>
              <a:rPr lang="cs-CZ" sz="1000" dirty="0">
                <a:latin typeface="+mj-lt"/>
              </a:rPr>
              <a:t>1999</a:t>
            </a:r>
            <a:r>
              <a:rPr lang="en-GB" sz="1000" dirty="0">
                <a:latin typeface="+mj-lt"/>
              </a:rPr>
              <a:t>-201</a:t>
            </a:r>
            <a:r>
              <a:rPr lang="cs-CZ" sz="1000" dirty="0">
                <a:latin typeface="+mj-lt"/>
              </a:rPr>
              <a:t>8</a:t>
            </a:r>
            <a:endParaRPr lang="en-GB" sz="1000" dirty="0">
              <a:latin typeface="+mj-lt"/>
            </a:endParaRPr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2268000" y="236697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Gerader Verbinder 25"/>
          <p:cNvCxnSpPr/>
          <p:nvPr/>
        </p:nvCxnSpPr>
        <p:spPr bwMode="auto">
          <a:xfrm>
            <a:off x="4536000" y="237589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Gerader Verbinder 26"/>
          <p:cNvCxnSpPr/>
          <p:nvPr/>
        </p:nvCxnSpPr>
        <p:spPr bwMode="auto">
          <a:xfrm>
            <a:off x="6804000" y="237589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8" name="Gerade Verbindung mit Pfeil 47"/>
          <p:cNvCxnSpPr/>
          <p:nvPr/>
        </p:nvCxnSpPr>
        <p:spPr bwMode="auto">
          <a:xfrm flipV="1">
            <a:off x="7385248" y="860396"/>
            <a:ext cx="1069264" cy="1069146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6" name="Inhaltsplatzhalter 5"/>
          <p:cNvSpPr txBox="1">
            <a:spLocks/>
          </p:cNvSpPr>
          <p:nvPr/>
        </p:nvSpPr>
        <p:spPr bwMode="auto">
          <a:xfrm>
            <a:off x="7253880" y="713587"/>
            <a:ext cx="1332000" cy="133825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>
                <a:solidFill>
                  <a:schemeClr val="bg1"/>
                </a:solidFill>
              </a:rPr>
              <a:t>+</a:t>
            </a:r>
            <a:r>
              <a:rPr lang="en-GB" sz="1800" b="1" kern="0" dirty="0">
                <a:solidFill>
                  <a:schemeClr val="bg1"/>
                </a:solidFill>
              </a:rPr>
              <a:t>5</a:t>
            </a:r>
            <a:r>
              <a:rPr lang="cs-CZ" sz="1800" b="1" kern="0" dirty="0">
                <a:solidFill>
                  <a:schemeClr val="bg1"/>
                </a:solidFill>
              </a:rPr>
              <a:t>46 </a:t>
            </a:r>
            <a:r>
              <a:rPr lang="en-GB" sz="1800" b="1" kern="0" dirty="0">
                <a:solidFill>
                  <a:schemeClr val="bg1"/>
                </a:solidFill>
              </a:rPr>
              <a:t>% </a:t>
            </a:r>
            <a:r>
              <a:rPr lang="en-GB" sz="1400" b="1" kern="0" dirty="0">
                <a:solidFill>
                  <a:schemeClr val="bg1"/>
                </a:solidFill>
              </a:rPr>
              <a:t/>
            </a:r>
            <a:br>
              <a:rPr lang="en-GB" sz="1400" b="1" kern="0" dirty="0">
                <a:solidFill>
                  <a:schemeClr val="bg1"/>
                </a:solidFill>
              </a:rPr>
            </a:br>
            <a:r>
              <a:rPr lang="cs-CZ" sz="1200" b="1" kern="0" dirty="0">
                <a:solidFill>
                  <a:schemeClr val="bg1"/>
                </a:solidFill>
              </a:rPr>
              <a:t>od </a:t>
            </a:r>
            <a:r>
              <a:rPr lang="en-GB" sz="1200" b="1" kern="0" dirty="0">
                <a:solidFill>
                  <a:schemeClr val="bg1"/>
                </a:solidFill>
              </a:rPr>
              <a:t>1999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5999" y="2258972"/>
            <a:ext cx="2018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V Oceánii bylo v ekologickém zemědělství 36,0 mil. ha, v Evropě 15,6 mil. ha a v Latinské Americe 8,0 mil. ha.</a:t>
            </a:r>
            <a:endParaRPr lang="cs-CZ" sz="1200" dirty="0"/>
          </a:p>
        </p:txBody>
      </p:sp>
      <p:pic>
        <p:nvPicPr>
          <p:cNvPr id="28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8" y="6219700"/>
            <a:ext cx="644849" cy="270000"/>
          </a:xfrm>
          <a:prstGeom prst="rect">
            <a:avLst/>
          </a:prstGeom>
        </p:spPr>
      </p:pic>
      <p:graphicFrame>
        <p:nvGraphicFramePr>
          <p:cNvPr id="30" name="Diagramm 2"/>
          <p:cNvGraphicFramePr/>
          <p:nvPr>
            <p:extLst>
              <p:ext uri="{D42A27DB-BD31-4B8C-83A1-F6EECF244321}">
                <p14:modId xmlns:p14="http://schemas.microsoft.com/office/powerpoint/2010/main" val="977454973"/>
              </p:ext>
            </p:extLst>
          </p:nvPr>
        </p:nvGraphicFramePr>
        <p:xfrm>
          <a:off x="7021224" y="3588629"/>
          <a:ext cx="2054379" cy="197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766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2" y="206359"/>
            <a:ext cx="7470032" cy="314967"/>
          </a:xfrm>
        </p:spPr>
        <p:txBody>
          <a:bodyPr/>
          <a:lstStyle/>
          <a:p>
            <a:r>
              <a:rPr lang="cs-CZ" sz="2000" dirty="0" smtClean="0"/>
              <a:t>EKOLOGIČTÍ ZEMĚDĚLCI 2018</a:t>
            </a:r>
            <a:endParaRPr lang="de-CH" sz="2000" dirty="0"/>
          </a:p>
        </p:txBody>
      </p:sp>
      <p:graphicFrame>
        <p:nvGraphicFramePr>
          <p:cNvPr id="16" name="Diagramm 2"/>
          <p:cNvGraphicFramePr/>
          <p:nvPr>
            <p:extLst>
              <p:ext uri="{D42A27DB-BD31-4B8C-83A1-F6EECF244321}">
                <p14:modId xmlns:p14="http://schemas.microsoft.com/office/powerpoint/2010/main" val="3800584373"/>
              </p:ext>
            </p:extLst>
          </p:nvPr>
        </p:nvGraphicFramePr>
        <p:xfrm>
          <a:off x="252002" y="3108149"/>
          <a:ext cx="3191293" cy="245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Diagramm 2"/>
          <p:cNvGraphicFramePr/>
          <p:nvPr>
            <p:extLst>
              <p:ext uri="{D42A27DB-BD31-4B8C-83A1-F6EECF244321}">
                <p14:modId xmlns:p14="http://schemas.microsoft.com/office/powerpoint/2010/main" val="2482694242"/>
              </p:ext>
            </p:extLst>
          </p:nvPr>
        </p:nvGraphicFramePr>
        <p:xfrm>
          <a:off x="6418202" y="2835817"/>
          <a:ext cx="2308399" cy="278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Inhaltsplatzhalter 5"/>
          <p:cNvSpPr txBox="1">
            <a:spLocks/>
          </p:cNvSpPr>
          <p:nvPr/>
        </p:nvSpPr>
        <p:spPr bwMode="auto">
          <a:xfrm>
            <a:off x="6732000" y="641486"/>
            <a:ext cx="1512000" cy="1512000"/>
          </a:xfrm>
          <a:prstGeom prst="ellipse">
            <a:avLst/>
          </a:prstGeom>
          <a:solidFill>
            <a:srgbClr val="4F81BD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13" name="Inhaltsplatzhalter 5"/>
          <p:cNvSpPr txBox="1">
            <a:spLocks/>
          </p:cNvSpPr>
          <p:nvPr/>
        </p:nvSpPr>
        <p:spPr bwMode="auto">
          <a:xfrm>
            <a:off x="720000" y="641486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1800" kern="0" dirty="0" smtClean="0">
                <a:solidFill>
                  <a:schemeClr val="bg1"/>
                </a:solidFill>
              </a:rPr>
              <a:t>Svět</a:t>
            </a:r>
            <a:br>
              <a:rPr lang="cs-CZ" sz="1800" kern="0" dirty="0" smtClean="0">
                <a:solidFill>
                  <a:schemeClr val="bg1"/>
                </a:solidFill>
              </a:rPr>
            </a:br>
            <a:r>
              <a:rPr lang="cs-CZ" sz="1800" kern="0" dirty="0" smtClean="0">
                <a:solidFill>
                  <a:schemeClr val="bg1"/>
                </a:solidFill>
              </a:rPr>
              <a:t>2,8 milionu </a:t>
            </a:r>
            <a:r>
              <a:rPr lang="cs-CZ" sz="1400" kern="0" dirty="0" smtClean="0">
                <a:solidFill>
                  <a:schemeClr val="bg1"/>
                </a:solidFill>
              </a:rPr>
              <a:t>zemědělců</a:t>
            </a:r>
            <a:endParaRPr lang="cs-CZ" sz="1400" kern="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0000" y="2261488"/>
            <a:ext cx="2664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Více než 90% ekologických zemědělců se nachází v Asii, Africe, a Evropě.</a:t>
            </a:r>
            <a:endParaRPr lang="cs-CZ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6346369" y="2261486"/>
            <a:ext cx="23802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V </a:t>
            </a:r>
            <a:r>
              <a:rPr lang="cs-CZ" sz="1100" dirty="0" smtClean="0"/>
              <a:t>posledních deseti letech </a:t>
            </a:r>
            <a:r>
              <a:rPr lang="cs-CZ" sz="1100" dirty="0"/>
              <a:t>došlo k nárůstu počtu </a:t>
            </a:r>
            <a:r>
              <a:rPr lang="cs-CZ" sz="1100" dirty="0" smtClean="0"/>
              <a:t>ekologických zemědělců </a:t>
            </a:r>
            <a:r>
              <a:rPr lang="cs-CZ" sz="1100" dirty="0"/>
              <a:t>o</a:t>
            </a:r>
            <a:r>
              <a:rPr lang="cs-CZ" sz="1100" dirty="0" smtClean="0"/>
              <a:t> </a:t>
            </a:r>
            <a:r>
              <a:rPr lang="en-GB" sz="1100" dirty="0" smtClean="0"/>
              <a:t>991</a:t>
            </a:r>
            <a:r>
              <a:rPr lang="cs-CZ" sz="1100" dirty="0" smtClean="0"/>
              <a:t> </a:t>
            </a:r>
            <a:r>
              <a:rPr lang="en-GB" sz="1100" dirty="0" smtClean="0"/>
              <a:t>684</a:t>
            </a:r>
            <a:r>
              <a:rPr lang="cs-CZ" sz="1100" dirty="0" smtClean="0"/>
              <a:t>, tj. nárůst přes 55</a:t>
            </a:r>
            <a:r>
              <a:rPr lang="en-GB" sz="1100" dirty="0" smtClean="0"/>
              <a:t>%</a:t>
            </a:r>
            <a:r>
              <a:rPr lang="cs-CZ" sz="1100" dirty="0" smtClean="0"/>
              <a:t>.</a:t>
            </a:r>
            <a:endParaRPr lang="en-GB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463005" y="5573486"/>
            <a:ext cx="263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j-lt"/>
              </a:rPr>
              <a:t>Pět zemí s nejvyšším počtem </a:t>
            </a:r>
            <a:r>
              <a:rPr lang="cs-CZ" sz="1000" dirty="0" smtClean="0">
                <a:latin typeface="+mj-lt"/>
              </a:rPr>
              <a:t>ekologických zemědělců </a:t>
            </a:r>
            <a:r>
              <a:rPr lang="cs-CZ" sz="1000" dirty="0">
                <a:latin typeface="+mj-lt"/>
              </a:rPr>
              <a:t>2018</a:t>
            </a:r>
            <a:endParaRPr lang="en-GB" sz="1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9333" y="5573486"/>
            <a:ext cx="2724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+mj-lt"/>
              </a:rPr>
              <a:t>Rozdělení ekologických zemědělců dle kontinentu 2018</a:t>
            </a:r>
            <a:endParaRPr lang="en-GB" sz="1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8002" y="5573486"/>
            <a:ext cx="2460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j-lt"/>
              </a:rPr>
              <a:t>Vývoj počtu </a:t>
            </a:r>
            <a:r>
              <a:rPr lang="cs-CZ" sz="1000" dirty="0" smtClean="0">
                <a:latin typeface="+mj-lt"/>
              </a:rPr>
              <a:t>ekologických zemědělců v </a:t>
            </a:r>
            <a:r>
              <a:rPr lang="cs-CZ" sz="1000" dirty="0">
                <a:latin typeface="+mj-lt"/>
              </a:rPr>
              <a:t>letech 1999</a:t>
            </a:r>
            <a:r>
              <a:rPr lang="en-GB" sz="1000" dirty="0">
                <a:latin typeface="+mj-lt"/>
              </a:rPr>
              <a:t>-201</a:t>
            </a:r>
            <a:r>
              <a:rPr lang="cs-CZ" sz="1000" dirty="0">
                <a:latin typeface="+mj-lt"/>
              </a:rPr>
              <a:t>8</a:t>
            </a:r>
            <a:endParaRPr lang="en-GB" sz="1000" dirty="0">
              <a:latin typeface="+mj-lt"/>
            </a:endParaRPr>
          </a:p>
        </p:txBody>
      </p:sp>
      <p:cxnSp>
        <p:nvCxnSpPr>
          <p:cNvPr id="21" name="Gerader Verbinder 20"/>
          <p:cNvCxnSpPr/>
          <p:nvPr/>
        </p:nvCxnSpPr>
        <p:spPr bwMode="auto">
          <a:xfrm>
            <a:off x="3168000" y="2359792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6156000" y="2368712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4" name="Inhaltsplatzhalter 5"/>
          <p:cNvSpPr>
            <a:spLocks noGrp="1"/>
          </p:cNvSpPr>
          <p:nvPr>
            <p:ph idx="1"/>
          </p:nvPr>
        </p:nvSpPr>
        <p:spPr bwMode="auto">
          <a:xfrm>
            <a:off x="3816000" y="641486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5" name="Inhaltsplatzhalter 5"/>
          <p:cNvSpPr txBox="1">
            <a:spLocks/>
          </p:cNvSpPr>
          <p:nvPr/>
        </p:nvSpPr>
        <p:spPr bwMode="auto">
          <a:xfrm>
            <a:off x="3891408" y="1091704"/>
            <a:ext cx="950976" cy="950976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9446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37" name="Inhaltsplatzhalter 5"/>
          <p:cNvSpPr txBox="1">
            <a:spLocks/>
          </p:cNvSpPr>
          <p:nvPr/>
        </p:nvSpPr>
        <p:spPr bwMode="auto">
          <a:xfrm>
            <a:off x="3581989" y="792430"/>
            <a:ext cx="1512000" cy="151200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9446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4</a:t>
            </a:r>
            <a:r>
              <a:rPr lang="cs-CZ" sz="1800" kern="0" dirty="0">
                <a:solidFill>
                  <a:schemeClr val="bg1"/>
                </a:solidFill>
              </a:rPr>
              <a:t>7 </a:t>
            </a:r>
            <a:r>
              <a:rPr lang="en-GB" sz="1800" kern="0" dirty="0">
                <a:solidFill>
                  <a:schemeClr val="bg1"/>
                </a:solidFill>
              </a:rPr>
              <a:t>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cs-CZ" sz="1400" kern="0" dirty="0">
                <a:solidFill>
                  <a:schemeClr val="bg1"/>
                </a:solidFill>
              </a:rPr>
              <a:t>v </a:t>
            </a:r>
            <a:r>
              <a:rPr lang="cs-CZ" sz="1400" kern="0" dirty="0" smtClean="0">
                <a:solidFill>
                  <a:schemeClr val="bg1"/>
                </a:solidFill>
              </a:rPr>
              <a:t>Asii</a:t>
            </a: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38" name="Inhaltsplatzhalter 5"/>
          <p:cNvSpPr txBox="1">
            <a:spLocks/>
          </p:cNvSpPr>
          <p:nvPr/>
        </p:nvSpPr>
        <p:spPr bwMode="auto">
          <a:xfrm>
            <a:off x="6717912" y="638969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+</a:t>
            </a:r>
            <a:r>
              <a:rPr lang="en-GB" sz="1800" kern="0" dirty="0" smtClean="0">
                <a:solidFill>
                  <a:schemeClr val="bg1"/>
                </a:solidFill>
              </a:rPr>
              <a:t>1</a:t>
            </a:r>
            <a:r>
              <a:rPr lang="en-GB" sz="1800" kern="0" dirty="0" smtClean="0">
                <a:solidFill>
                  <a:schemeClr val="bg1"/>
                </a:solidFill>
                <a:latin typeface="Arial"/>
                <a:cs typeface="Arial"/>
              </a:rPr>
              <a:t>ꞌ</a:t>
            </a:r>
            <a:r>
              <a:rPr lang="cs-CZ" sz="1800" kern="0" dirty="0" smtClean="0">
                <a:solidFill>
                  <a:schemeClr val="bg1"/>
                </a:solidFill>
                <a:cs typeface="Arial"/>
              </a:rPr>
              <a:t>270</a:t>
            </a:r>
            <a:r>
              <a:rPr lang="en-GB" sz="1800" kern="0" dirty="0">
                <a:solidFill>
                  <a:schemeClr val="bg1"/>
                </a:solidFill>
              </a:rPr>
              <a:t>% </a:t>
            </a:r>
            <a:r>
              <a:rPr lang="cs-CZ" sz="1400" kern="0" dirty="0" smtClean="0">
                <a:solidFill>
                  <a:schemeClr val="bg1"/>
                </a:solidFill>
              </a:rPr>
              <a:t>od </a:t>
            </a:r>
            <a:r>
              <a:rPr lang="en-GB" sz="1400" kern="0" dirty="0" smtClean="0">
                <a:solidFill>
                  <a:schemeClr val="bg1"/>
                </a:solidFill>
              </a:rPr>
              <a:t>1999</a:t>
            </a:r>
            <a:endParaRPr lang="en-GB" sz="1400" kern="0" dirty="0">
              <a:solidFill>
                <a:schemeClr val="bg1"/>
              </a:solidFill>
            </a:endParaRPr>
          </a:p>
        </p:txBody>
      </p:sp>
      <p:cxnSp>
        <p:nvCxnSpPr>
          <p:cNvPr id="30" name="Gerade Verbindung mit Pfeil 29"/>
          <p:cNvCxnSpPr/>
          <p:nvPr/>
        </p:nvCxnSpPr>
        <p:spPr bwMode="auto">
          <a:xfrm flipV="1">
            <a:off x="6953368" y="862913"/>
            <a:ext cx="1069264" cy="1069146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68108" y="2261486"/>
            <a:ext cx="252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Země s nejvyšším počtem ekologických zemědělců byly Indie, následovaná Ugandou and Etiopií.</a:t>
            </a:r>
            <a:endParaRPr lang="cs-CZ" sz="1100" dirty="0"/>
          </a:p>
        </p:txBody>
      </p:sp>
      <p:pic>
        <p:nvPicPr>
          <p:cNvPr id="24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8" y="6219700"/>
            <a:ext cx="644849" cy="27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22015" y="6309032"/>
            <a:ext cx="3063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j-lt"/>
              </a:rPr>
              <a:t>Zdroj</a:t>
            </a:r>
            <a:r>
              <a:rPr lang="en-GB" sz="800" dirty="0">
                <a:latin typeface="+mj-lt"/>
              </a:rPr>
              <a:t>: FiBL survey 2020  www.organic-world.net – statistics.fibl.org</a:t>
            </a:r>
          </a:p>
        </p:txBody>
      </p:sp>
      <p:graphicFrame>
        <p:nvGraphicFramePr>
          <p:cNvPr id="28" name="Diagramm 2"/>
          <p:cNvGraphicFramePr/>
          <p:nvPr>
            <p:extLst>
              <p:ext uri="{D42A27DB-BD31-4B8C-83A1-F6EECF244321}">
                <p14:modId xmlns:p14="http://schemas.microsoft.com/office/powerpoint/2010/main" val="1339115081"/>
              </p:ext>
            </p:extLst>
          </p:nvPr>
        </p:nvGraphicFramePr>
        <p:xfrm>
          <a:off x="3420000" y="3160764"/>
          <a:ext cx="230425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1947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22" y="191922"/>
            <a:ext cx="3959999" cy="314967"/>
          </a:xfrm>
        </p:spPr>
        <p:txBody>
          <a:bodyPr/>
          <a:lstStyle/>
          <a:p>
            <a:r>
              <a:rPr lang="cs-CZ" sz="2000" dirty="0"/>
              <a:t>TRH BIOPOTRAVIN</a:t>
            </a:r>
            <a:r>
              <a:rPr lang="de-CH" sz="2000" dirty="0"/>
              <a:t> </a:t>
            </a:r>
            <a:r>
              <a:rPr lang="cs-CZ" sz="2000" dirty="0"/>
              <a:t>2018</a:t>
            </a:r>
            <a:endParaRPr lang="en-GB" sz="2000" dirty="0"/>
          </a:p>
        </p:txBody>
      </p:sp>
      <p:graphicFrame>
        <p:nvGraphicFramePr>
          <p:cNvPr id="7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877997508"/>
              </p:ext>
            </p:extLst>
          </p:nvPr>
        </p:nvGraphicFramePr>
        <p:xfrm>
          <a:off x="94813" y="3688787"/>
          <a:ext cx="2300795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360000" y="683640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1800" dirty="0">
                <a:solidFill>
                  <a:schemeClr val="bg1"/>
                </a:solidFill>
              </a:rPr>
              <a:t>Svět</a:t>
            </a:r>
            <a:r>
              <a:rPr lang="en-GB" sz="1200" dirty="0">
                <a:solidFill>
                  <a:schemeClr val="bg1"/>
                </a:solidFill>
              </a:rPr>
              <a:t/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cs-CZ" sz="1200" dirty="0">
                <a:solidFill>
                  <a:schemeClr val="bg1"/>
                </a:solidFill>
              </a:rPr>
              <a:t>téměř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800" spc="-100" dirty="0">
                <a:solidFill>
                  <a:schemeClr val="bg1"/>
                </a:solidFill>
              </a:rPr>
              <a:t>9</a:t>
            </a:r>
            <a:r>
              <a:rPr lang="cs-CZ" sz="1800" spc="-100" dirty="0">
                <a:solidFill>
                  <a:schemeClr val="bg1"/>
                </a:solidFill>
              </a:rPr>
              <a:t>7</a:t>
            </a:r>
            <a:r>
              <a:rPr lang="en-GB" sz="1800" spc="-100" dirty="0">
                <a:solidFill>
                  <a:schemeClr val="bg1"/>
                </a:solidFill>
              </a:rPr>
              <a:t> </a:t>
            </a:r>
            <a:r>
              <a:rPr lang="cs-CZ" sz="1800" spc="-100" dirty="0">
                <a:solidFill>
                  <a:schemeClr val="bg1"/>
                </a:solidFill>
              </a:rPr>
              <a:t>miliard </a:t>
            </a:r>
            <a:r>
              <a:rPr lang="en-GB" sz="1800" spc="-100" dirty="0">
                <a:solidFill>
                  <a:schemeClr val="bg1"/>
                </a:solidFill>
              </a:rPr>
              <a:t>€</a:t>
            </a: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2700000" y="683640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</a:rPr>
              <a:t>Severní Amerika</a:t>
            </a:r>
            <a:r>
              <a:rPr lang="cs-CZ" sz="1200" dirty="0">
                <a:solidFill>
                  <a:schemeClr val="bg1"/>
                </a:solidFill>
              </a:rPr>
              <a:t/>
            </a:r>
            <a:br>
              <a:rPr lang="cs-CZ" sz="1200" dirty="0">
                <a:solidFill>
                  <a:schemeClr val="bg1"/>
                </a:solidFill>
              </a:rPr>
            </a:br>
            <a:r>
              <a:rPr lang="cs-CZ" sz="1200" dirty="0">
                <a:solidFill>
                  <a:schemeClr val="bg1"/>
                </a:solidFill>
              </a:rPr>
              <a:t>téměř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800" spc="-111" dirty="0">
                <a:solidFill>
                  <a:schemeClr val="bg1"/>
                </a:solidFill>
              </a:rPr>
              <a:t>4</a:t>
            </a:r>
            <a:r>
              <a:rPr lang="cs-CZ" sz="1800" spc="-111" dirty="0">
                <a:solidFill>
                  <a:schemeClr val="bg1"/>
                </a:solidFill>
              </a:rPr>
              <a:t>4</a:t>
            </a:r>
            <a:r>
              <a:rPr lang="en-GB" sz="1800" spc="-111" dirty="0">
                <a:solidFill>
                  <a:schemeClr val="bg1"/>
                </a:solidFill>
              </a:rPr>
              <a:t> </a:t>
            </a:r>
            <a:r>
              <a:rPr lang="cs-CZ" sz="1800" spc="-111" dirty="0">
                <a:solidFill>
                  <a:schemeClr val="bg1"/>
                </a:solidFill>
              </a:rPr>
              <a:t>miliard </a:t>
            </a:r>
            <a:r>
              <a:rPr lang="en-GB" sz="1800" spc="-111" dirty="0">
                <a:solidFill>
                  <a:schemeClr val="bg1"/>
                </a:solidFill>
              </a:rPr>
              <a:t>€</a:t>
            </a: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896000" y="683640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1800" kern="0" dirty="0" smtClean="0">
                <a:solidFill>
                  <a:schemeClr val="bg1"/>
                </a:solidFill>
              </a:rPr>
              <a:t>312</a:t>
            </a:r>
            <a:r>
              <a:rPr lang="en-GB" sz="1800" dirty="0" smtClean="0">
                <a:solidFill>
                  <a:schemeClr val="bg1"/>
                </a:solidFill>
              </a:rPr>
              <a:t>€ 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cs-CZ" sz="1200" kern="0" dirty="0" smtClean="0">
                <a:solidFill>
                  <a:schemeClr val="bg1"/>
                </a:solidFill>
              </a:rPr>
              <a:t>spotřeba </a:t>
            </a:r>
            <a:r>
              <a:rPr lang="cs-CZ" sz="1200" kern="0" dirty="0">
                <a:solidFill>
                  <a:schemeClr val="bg1"/>
                </a:solidFill>
              </a:rPr>
              <a:t>na osobu/rok v Dánsku a Švýcarsku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7164000" y="683640"/>
            <a:ext cx="1512000" cy="1512000"/>
          </a:xfrm>
          <a:prstGeom prst="ellipse">
            <a:avLst/>
          </a:prstGeom>
          <a:solidFill>
            <a:srgbClr val="4F81BD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</a:endParaRPr>
          </a:p>
        </p:txBody>
      </p:sp>
      <p:graphicFrame>
        <p:nvGraphicFramePr>
          <p:cNvPr id="12" name="Diagramm 2"/>
          <p:cNvGraphicFramePr/>
          <p:nvPr>
            <p:extLst>
              <p:ext uri="{D42A27DB-BD31-4B8C-83A1-F6EECF244321}">
                <p14:modId xmlns:p14="http://schemas.microsoft.com/office/powerpoint/2010/main" val="828865122"/>
              </p:ext>
            </p:extLst>
          </p:nvPr>
        </p:nvGraphicFramePr>
        <p:xfrm>
          <a:off x="2363876" y="3689606"/>
          <a:ext cx="2124737" cy="192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478918227"/>
              </p:ext>
            </p:extLst>
          </p:nvPr>
        </p:nvGraphicFramePr>
        <p:xfrm>
          <a:off x="4596613" y="3693551"/>
          <a:ext cx="2130667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Diagramm 2"/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2238152581"/>
              </p:ext>
            </p:extLst>
          </p:nvPr>
        </p:nvGraphicFramePr>
        <p:xfrm>
          <a:off x="6984000" y="3683501"/>
          <a:ext cx="1871881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80000" y="2303643"/>
            <a:ext cx="2016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Dánsko a Švýcarsko mají nejvyšší </a:t>
            </a:r>
            <a:r>
              <a:rPr lang="cs-CZ" sz="1100" dirty="0" smtClean="0"/>
              <a:t>spotřebu biopotravin </a:t>
            </a:r>
            <a:r>
              <a:rPr lang="cs-CZ" sz="1100" dirty="0"/>
              <a:t>na </a:t>
            </a:r>
            <a:r>
              <a:rPr lang="cs-CZ" sz="1100" dirty="0" smtClean="0"/>
              <a:t>osobu/rok </a:t>
            </a:r>
            <a:r>
              <a:rPr lang="cs-CZ" sz="1100" dirty="0"/>
              <a:t>na světě</a:t>
            </a:r>
            <a:r>
              <a:rPr lang="en-GB" sz="1100" dirty="0"/>
              <a:t>, </a:t>
            </a:r>
            <a:r>
              <a:rPr lang="cs-CZ" sz="1100" dirty="0" smtClean="0"/>
              <a:t>následuje Švédsko</a:t>
            </a:r>
            <a:r>
              <a:rPr lang="en-GB" sz="1100" dirty="0" smtClean="0"/>
              <a:t>, </a:t>
            </a:r>
            <a:r>
              <a:rPr lang="cs-CZ" sz="1100" dirty="0" smtClean="0"/>
              <a:t>Lucembursko </a:t>
            </a:r>
            <a:r>
              <a:rPr lang="cs-CZ" sz="1100" dirty="0"/>
              <a:t>a </a:t>
            </a:r>
            <a:r>
              <a:rPr lang="cs-CZ" sz="1100" dirty="0" smtClean="0"/>
              <a:t>Rakousko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6984000" y="2303643"/>
            <a:ext cx="2016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Nejvyšší podíl biopotravin na celkovém trhu potravin </a:t>
            </a:r>
            <a:r>
              <a:rPr lang="cs-CZ" sz="1100" dirty="0" smtClean="0"/>
              <a:t>má Dánsko</a:t>
            </a:r>
            <a:r>
              <a:rPr lang="en-GB" sz="1100" dirty="0" smtClean="0"/>
              <a:t>, </a:t>
            </a:r>
            <a:r>
              <a:rPr lang="cs-CZ" sz="1100" dirty="0" smtClean="0"/>
              <a:t>následované </a:t>
            </a:r>
            <a:r>
              <a:rPr lang="cs-CZ" sz="1100" dirty="0"/>
              <a:t>Švýcarskem</a:t>
            </a:r>
            <a:r>
              <a:rPr lang="en-GB" sz="1100" dirty="0"/>
              <a:t>,</a:t>
            </a:r>
            <a:r>
              <a:rPr lang="cs-CZ" sz="1100" dirty="0"/>
              <a:t> Švédskem,</a:t>
            </a:r>
            <a:r>
              <a:rPr lang="en-GB" sz="1100" dirty="0"/>
              <a:t> </a:t>
            </a:r>
            <a:r>
              <a:rPr lang="cs-CZ" sz="1100" dirty="0" smtClean="0"/>
              <a:t>Rakouskem</a:t>
            </a:r>
            <a:r>
              <a:rPr lang="en-GB" sz="1100" dirty="0" smtClean="0"/>
              <a:t> </a:t>
            </a:r>
            <a:r>
              <a:rPr lang="cs-CZ" sz="1100" dirty="0"/>
              <a:t>a Lucemburskem</a:t>
            </a:r>
            <a:r>
              <a:rPr lang="en-GB" sz="11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002" y="5615640"/>
            <a:ext cx="2051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Rozdělení velikosti maloobchodních tržeb za </a:t>
            </a:r>
            <a:r>
              <a:rPr lang="cs-CZ" sz="1000" dirty="0"/>
              <a:t>biopotraviny dle státu </a:t>
            </a:r>
            <a:r>
              <a:rPr lang="cs-CZ" sz="1000" dirty="0" smtClean="0"/>
              <a:t>2018</a:t>
            </a:r>
            <a:endParaRPr lang="en-GB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677357" y="5625579"/>
            <a:ext cx="173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Pět zemí s největším trhem </a:t>
            </a:r>
            <a:r>
              <a:rPr lang="cs-CZ" sz="1000" dirty="0" smtClean="0"/>
              <a:t>biopotravin 2018</a:t>
            </a:r>
            <a:endParaRPr lang="en-GB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945262" y="5629693"/>
            <a:ext cx="1782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Pět zemí s nejvyšší </a:t>
            </a:r>
            <a:r>
              <a:rPr lang="cs-CZ" sz="1000" dirty="0" smtClean="0"/>
              <a:t>spotřebou biopotravin </a:t>
            </a:r>
            <a:r>
              <a:rPr lang="cs-CZ" sz="1000" dirty="0"/>
              <a:t>na </a:t>
            </a:r>
            <a:r>
              <a:rPr lang="cs-CZ" sz="1000" dirty="0" smtClean="0"/>
              <a:t>osobu/rok 2018</a:t>
            </a:r>
            <a:endParaRPr lang="en-GB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6984004" y="5615640"/>
            <a:ext cx="1818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Pět zemí s </a:t>
            </a:r>
            <a:r>
              <a:rPr lang="cs-CZ" sz="1000" dirty="0" smtClean="0"/>
              <a:t>nejvyšším </a:t>
            </a:r>
            <a:r>
              <a:rPr lang="cs-CZ" sz="1000" dirty="0"/>
              <a:t>podílem biopotravin na celkovém trhu potravin </a:t>
            </a:r>
            <a:r>
              <a:rPr lang="cs-CZ" sz="1000" dirty="0" smtClean="0"/>
              <a:t>2018</a:t>
            </a:r>
            <a:endParaRPr lang="en-GB" sz="1000" dirty="0"/>
          </a:p>
        </p:txBody>
      </p:sp>
      <p:cxnSp>
        <p:nvCxnSpPr>
          <p:cNvPr id="22" name="Gerader Verbinder 21"/>
          <p:cNvCxnSpPr/>
          <p:nvPr/>
        </p:nvCxnSpPr>
        <p:spPr bwMode="auto">
          <a:xfrm>
            <a:off x="2268000" y="2411642"/>
            <a:ext cx="0" cy="37130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4536000" y="2420562"/>
            <a:ext cx="0" cy="37130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Gerader Verbinder 23"/>
          <p:cNvCxnSpPr/>
          <p:nvPr/>
        </p:nvCxnSpPr>
        <p:spPr bwMode="auto">
          <a:xfrm>
            <a:off x="6804000" y="2420562"/>
            <a:ext cx="0" cy="37130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8" name="Inhaltsplatzhalter 5"/>
          <p:cNvSpPr txBox="1">
            <a:spLocks/>
          </p:cNvSpPr>
          <p:nvPr/>
        </p:nvSpPr>
        <p:spPr bwMode="auto">
          <a:xfrm>
            <a:off x="7164000" y="683808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1800" dirty="0">
                <a:solidFill>
                  <a:schemeClr val="bg1"/>
                </a:solidFill>
              </a:rPr>
              <a:t>11.5 </a:t>
            </a:r>
            <a:r>
              <a:rPr lang="en-GB" sz="1800" kern="0" dirty="0">
                <a:solidFill>
                  <a:schemeClr val="bg1"/>
                </a:solidFill>
              </a:rPr>
              <a:t>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cs-CZ" sz="1200" kern="0" dirty="0">
                <a:solidFill>
                  <a:schemeClr val="bg1"/>
                </a:solidFill>
              </a:rPr>
              <a:t>trhu s potravinami tvoří v Dánsku biopotraviny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59" name="Inhaltsplatzhalter 5"/>
          <p:cNvSpPr txBox="1">
            <a:spLocks/>
          </p:cNvSpPr>
          <p:nvPr/>
        </p:nvSpPr>
        <p:spPr bwMode="auto">
          <a:xfrm>
            <a:off x="7319683" y="1617436"/>
            <a:ext cx="411480" cy="411480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511A8EB-B831-4446-85DE-28A3BD4AB45E}"/>
              </a:ext>
            </a:extLst>
          </p:cNvPr>
          <p:cNvSpPr txBox="1"/>
          <p:nvPr/>
        </p:nvSpPr>
        <p:spPr>
          <a:xfrm>
            <a:off x="94811" y="2303641"/>
            <a:ext cx="213718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Největší samostatný trh se nachází v USA (40,6 miliard €), následovaný EU (37,4 miliard €) a Čínou. Dle kontinentu je na prvním místě Severní Amerika (43,7 miliard €), následovaná Evropou (40,7 miliard €) a Asií.</a:t>
            </a:r>
            <a:endParaRPr lang="cs-CZ" sz="1100" dirty="0"/>
          </a:p>
        </p:txBody>
      </p:sp>
      <p:pic>
        <p:nvPicPr>
          <p:cNvPr id="28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0" y="6219700"/>
            <a:ext cx="644849" cy="27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922016" y="6309032"/>
            <a:ext cx="3063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j-lt"/>
              </a:rPr>
              <a:t>Zdroj</a:t>
            </a:r>
            <a:r>
              <a:rPr lang="en-GB" sz="800" dirty="0">
                <a:latin typeface="+mj-lt"/>
              </a:rPr>
              <a:t>: FiBL survey 2020  www.organic-world.net – statistics.fibl.org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21978" y="2321004"/>
            <a:ext cx="22140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Země s největším trhem s biopotravinami jsou USA (41 miliard €), Německo (11 miliard €), Francie (9 miliard €) a Čína (8 miliard €).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98446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88" y="244199"/>
            <a:ext cx="8251825" cy="335454"/>
          </a:xfrm>
        </p:spPr>
        <p:txBody>
          <a:bodyPr/>
          <a:lstStyle/>
          <a:p>
            <a:r>
              <a:rPr lang="cs-CZ" sz="2000" dirty="0" smtClean="0">
                <a:latin typeface="Gill Sans MT" panose="020B0502020104020203" pitchFamily="34" charset="0"/>
              </a:rPr>
              <a:t>EVROPA: EKOLOGICKÉ ZEMĚDĚLSTVÍ 2018</a:t>
            </a:r>
            <a:endParaRPr lang="cs-CZ" sz="2000" dirty="0">
              <a:latin typeface="Gill Sans MT" panose="020B0502020104020203" pitchFamily="34" charset="0"/>
            </a:endParaRPr>
          </a:p>
        </p:txBody>
      </p:sp>
      <p:graphicFrame>
        <p:nvGraphicFramePr>
          <p:cNvPr id="10" name="Diagramm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1684719"/>
              </p:ext>
            </p:extLst>
          </p:nvPr>
        </p:nvGraphicFramePr>
        <p:xfrm>
          <a:off x="-106019" y="3377970"/>
          <a:ext cx="234053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398439959"/>
              </p:ext>
            </p:extLst>
          </p:nvPr>
        </p:nvGraphicFramePr>
        <p:xfrm>
          <a:off x="2344703" y="3457641"/>
          <a:ext cx="2406271" cy="210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2"/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xmlns:p14="http://schemas.microsoft.com/office/powerpoint/2010/main" val="645492081"/>
              </p:ext>
            </p:extLst>
          </p:nvPr>
        </p:nvGraphicFramePr>
        <p:xfrm>
          <a:off x="4671022" y="3514282"/>
          <a:ext cx="2232825" cy="203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/>
          <p:nvPr>
            <p:extLst>
              <p:ext uri="{D42A27DB-BD31-4B8C-83A1-F6EECF244321}">
                <p14:modId xmlns:p14="http://schemas.microsoft.com/office/powerpoint/2010/main" val="4073844369"/>
              </p:ext>
            </p:extLst>
          </p:nvPr>
        </p:nvGraphicFramePr>
        <p:xfrm>
          <a:off x="6892690" y="3483625"/>
          <a:ext cx="2054379" cy="181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Inhaltsplatzhalter 5"/>
          <p:cNvSpPr txBox="1">
            <a:spLocks/>
          </p:cNvSpPr>
          <p:nvPr/>
        </p:nvSpPr>
        <p:spPr bwMode="auto">
          <a:xfrm>
            <a:off x="4895920" y="818971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3,1</a:t>
            </a:r>
            <a:r>
              <a:rPr lang="en-GB" sz="20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% </a:t>
            </a:r>
            <a:br>
              <a:rPr lang="en-GB" sz="2000" kern="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cs-CZ" sz="12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zemědělských ploch v Evropě je v EZ</a:t>
            </a:r>
            <a:br>
              <a:rPr lang="cs-CZ" sz="1200" kern="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2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(EU</a:t>
            </a:r>
            <a:r>
              <a:rPr lang="cs-CZ" sz="12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cs-CZ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7,</a:t>
            </a:r>
            <a:r>
              <a:rPr lang="de-CH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7 </a:t>
            </a:r>
            <a:r>
              <a:rPr lang="en-GB" sz="12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%)</a:t>
            </a:r>
          </a:p>
        </p:txBody>
      </p:sp>
      <p:sp>
        <p:nvSpPr>
          <p:cNvPr id="19" name="Inhaltsplatzhalter 5"/>
          <p:cNvSpPr txBox="1">
            <a:spLocks/>
          </p:cNvSpPr>
          <p:nvPr/>
        </p:nvSpPr>
        <p:spPr bwMode="auto">
          <a:xfrm>
            <a:off x="360000" y="818971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Evropa</a:t>
            </a:r>
            <a:br>
              <a:rPr lang="cs-CZ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cs-CZ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15,6</a:t>
            </a:r>
            <a:r>
              <a:rPr lang="cs-CZ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cs-CZ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cs-CZ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milionů ha</a:t>
            </a:r>
            <a:endParaRPr lang="cs-CZ" sz="14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Inhaltsplatzhalter 5"/>
          <p:cNvSpPr txBox="1">
            <a:spLocks/>
          </p:cNvSpPr>
          <p:nvPr/>
        </p:nvSpPr>
        <p:spPr bwMode="auto">
          <a:xfrm>
            <a:off x="7163880" y="818971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Inhaltsplatzhalter 5"/>
          <p:cNvSpPr txBox="1">
            <a:spLocks/>
          </p:cNvSpPr>
          <p:nvPr/>
        </p:nvSpPr>
        <p:spPr bwMode="auto">
          <a:xfrm>
            <a:off x="2627960" y="818971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Španělsko</a:t>
            </a:r>
            <a:r>
              <a:rPr lang="cs-CZ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cs-CZ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cs-CZ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2,2</a:t>
            </a:r>
            <a:r>
              <a:rPr lang="cs-CZ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cs-CZ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cs-CZ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milionů ha</a:t>
            </a:r>
            <a:endParaRPr lang="cs-CZ" sz="14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000" y="2438972"/>
            <a:ext cx="180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Gill Sans MT" panose="020B0502020104020203" pitchFamily="34" charset="0"/>
              </a:rPr>
              <a:t>Polovina evropských ploch v ekologickém zemědělství se nachází ve čtyřech zemích. </a:t>
            </a:r>
            <a:endParaRPr lang="en-GB" sz="1200" b="0" dirty="0">
              <a:latin typeface="Gill Sans MT" panose="020B05020201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33507" y="2438972"/>
            <a:ext cx="1830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>
                <a:latin typeface="Gill Sans MT" panose="020B0502020104020203" pitchFamily="34" charset="0"/>
              </a:rPr>
              <a:t>Státy s </a:t>
            </a:r>
            <a:r>
              <a:rPr lang="cs-CZ" sz="1200" b="0" dirty="0" smtClean="0">
                <a:latin typeface="Gill Sans MT" panose="020B0502020104020203" pitchFamily="34" charset="0"/>
              </a:rPr>
              <a:t>největší plochou </a:t>
            </a:r>
            <a:r>
              <a:rPr lang="cs-CZ" sz="1200" b="0" dirty="0">
                <a:latin typeface="Gill Sans MT" panose="020B0502020104020203" pitchFamily="34" charset="0"/>
              </a:rPr>
              <a:t>v ekologickém </a:t>
            </a:r>
            <a:r>
              <a:rPr lang="cs-CZ" sz="1200" b="0" dirty="0" smtClean="0">
                <a:latin typeface="Gill Sans MT" panose="020B0502020104020203" pitchFamily="34" charset="0"/>
              </a:rPr>
              <a:t>zemědělství </a:t>
            </a:r>
            <a:r>
              <a:rPr lang="cs-CZ" sz="1200" b="0" dirty="0">
                <a:latin typeface="Gill Sans MT" panose="020B0502020104020203" pitchFamily="34" charset="0"/>
              </a:rPr>
              <a:t>jsou Španělsko, následované Francií a Itálií.</a:t>
            </a:r>
            <a:endParaRPr lang="en-GB" sz="1200" b="0" dirty="0">
              <a:latin typeface="Gill Sans MT" panose="020B05020201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1507" y="2438972"/>
            <a:ext cx="1943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 smtClean="0">
                <a:latin typeface="Gill Sans MT" panose="020B0502020104020203" pitchFamily="34" charset="0"/>
              </a:rPr>
              <a:t>10 zemí má </a:t>
            </a:r>
            <a:r>
              <a:rPr lang="en-GB" sz="1200" b="0" dirty="0" smtClean="0">
                <a:latin typeface="Gill Sans MT" panose="020B0502020104020203" pitchFamily="34" charset="0"/>
              </a:rPr>
              <a:t>10</a:t>
            </a:r>
            <a:r>
              <a:rPr lang="en-GB" sz="1200" b="0" dirty="0">
                <a:latin typeface="Gill Sans MT" panose="020B0502020104020203" pitchFamily="34" charset="0"/>
              </a:rPr>
              <a:t>% </a:t>
            </a:r>
            <a:r>
              <a:rPr lang="cs-CZ" sz="1200" b="0" dirty="0" smtClean="0">
                <a:latin typeface="Gill Sans MT" panose="020B0502020104020203" pitchFamily="34" charset="0"/>
              </a:rPr>
              <a:t>nebo vyšší podíl </a:t>
            </a:r>
            <a:r>
              <a:rPr lang="cs-CZ" sz="1200" b="0" dirty="0">
                <a:latin typeface="Gill Sans MT" panose="020B0502020104020203" pitchFamily="34" charset="0"/>
              </a:rPr>
              <a:t>ploch v </a:t>
            </a:r>
            <a:r>
              <a:rPr lang="cs-CZ" sz="1200" b="0" dirty="0" smtClean="0">
                <a:latin typeface="Gill Sans MT" panose="020B0502020104020203" pitchFamily="34" charset="0"/>
              </a:rPr>
              <a:t>ekologickém </a:t>
            </a:r>
            <a:r>
              <a:rPr lang="cs-CZ" sz="1200" b="0" dirty="0">
                <a:latin typeface="Gill Sans MT" panose="020B0502020104020203" pitchFamily="34" charset="0"/>
              </a:rPr>
              <a:t>zemědělství </a:t>
            </a:r>
            <a:r>
              <a:rPr lang="cs-CZ" sz="1200" dirty="0" smtClean="0"/>
              <a:t>na </a:t>
            </a:r>
            <a:r>
              <a:rPr lang="cs-CZ" sz="1200" dirty="0"/>
              <a:t>celkové výměře zemědělské půdy. </a:t>
            </a:r>
            <a:endParaRPr lang="en-GB" sz="1200" b="0" dirty="0">
              <a:latin typeface="Gill Sans MT" panose="020B05020201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2271" y="2438972"/>
            <a:ext cx="192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>
                <a:latin typeface="Gill Sans MT" panose="020B0502020104020203" pitchFamily="34" charset="0"/>
              </a:rPr>
              <a:t>V roce 2018 byl zaznamenán nárůst ploch v EZ o více než </a:t>
            </a:r>
            <a:r>
              <a:rPr lang="cs-CZ" sz="1200" b="0" dirty="0" smtClean="0">
                <a:latin typeface="Gill Sans MT" panose="020B0502020104020203" pitchFamily="34" charset="0"/>
              </a:rPr>
              <a:t>1,25 </a:t>
            </a:r>
            <a:r>
              <a:rPr lang="cs-CZ" sz="1200" b="0" dirty="0">
                <a:latin typeface="Gill Sans MT" panose="020B0502020104020203" pitchFamily="34" charset="0"/>
              </a:rPr>
              <a:t>milionu hektarů oproti roku 2017. </a:t>
            </a:r>
            <a:endParaRPr lang="en-GB" sz="1200" b="0" dirty="0"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6453916"/>
            <a:ext cx="225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Gill Sans MT" panose="020B0502020104020203" pitchFamily="34" charset="0"/>
              </a:rPr>
              <a:t>Zdroj</a:t>
            </a:r>
            <a:r>
              <a:rPr lang="en-GB" sz="800" b="0" dirty="0">
                <a:latin typeface="Gill Sans MT" panose="020B0502020104020203" pitchFamily="34" charset="0"/>
              </a:rPr>
              <a:t>: FiBL survey </a:t>
            </a:r>
            <a:r>
              <a:rPr lang="cs-CZ" sz="800" b="0" dirty="0">
                <a:latin typeface="Gill Sans MT" panose="020B0502020104020203" pitchFamily="34" charset="0"/>
              </a:rPr>
              <a:t>2020, </a:t>
            </a:r>
            <a:r>
              <a:rPr lang="en-GB" sz="800" b="0" dirty="0">
                <a:latin typeface="Gill Sans MT" panose="020B0502020104020203" pitchFamily="34" charset="0"/>
              </a:rPr>
              <a:t>www.organic-world.net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880" y="5574203"/>
            <a:ext cx="1880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Gill Sans MT" panose="020B0502020104020203" pitchFamily="34" charset="0"/>
              </a:rPr>
              <a:t>Rozdělení </a:t>
            </a:r>
            <a:r>
              <a:rPr lang="cs-CZ" sz="1000" dirty="0">
                <a:latin typeface="Gill Sans MT" panose="020B0502020104020203" pitchFamily="34" charset="0"/>
              </a:rPr>
              <a:t>ploch </a:t>
            </a:r>
            <a:r>
              <a:rPr lang="cs-CZ" sz="1000" dirty="0" smtClean="0">
                <a:latin typeface="Gill Sans MT" panose="020B0502020104020203" pitchFamily="34" charset="0"/>
              </a:rPr>
              <a:t>v ekologickém </a:t>
            </a:r>
            <a:r>
              <a:rPr lang="cs-CZ" sz="1000" dirty="0">
                <a:latin typeface="Gill Sans MT" panose="020B0502020104020203" pitchFamily="34" charset="0"/>
              </a:rPr>
              <a:t>zemědělství dle státu </a:t>
            </a:r>
            <a:r>
              <a:rPr lang="cs-CZ" sz="1000" dirty="0" smtClean="0">
                <a:latin typeface="Gill Sans MT" panose="020B0502020104020203" pitchFamily="34" charset="0"/>
              </a:rPr>
              <a:t>2018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2815" y="5568662"/>
            <a:ext cx="1980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dirty="0">
                <a:latin typeface="Gill Sans MT" panose="020B0502020104020203" pitchFamily="34" charset="0"/>
              </a:rPr>
              <a:t>Pět zemí s </a:t>
            </a:r>
            <a:r>
              <a:rPr lang="cs-CZ" sz="1000" b="0" dirty="0" smtClean="0">
                <a:latin typeface="Gill Sans MT" panose="020B0502020104020203" pitchFamily="34" charset="0"/>
              </a:rPr>
              <a:t>největší plochou </a:t>
            </a:r>
            <a:r>
              <a:rPr lang="cs-CZ" sz="1000" b="0" dirty="0">
                <a:latin typeface="Gill Sans MT" panose="020B0502020104020203" pitchFamily="34" charset="0"/>
              </a:rPr>
              <a:t>v ekologickém </a:t>
            </a:r>
            <a:r>
              <a:rPr lang="cs-CZ" sz="1000" b="0" dirty="0" smtClean="0">
                <a:latin typeface="Gill Sans MT" panose="020B0502020104020203" pitchFamily="34" charset="0"/>
              </a:rPr>
              <a:t>zemědělství 2018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0144" y="5546150"/>
            <a:ext cx="1991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dirty="0">
                <a:latin typeface="Gill Sans MT" panose="020B0502020104020203" pitchFamily="34" charset="0"/>
              </a:rPr>
              <a:t>Pět zemí </a:t>
            </a:r>
            <a:r>
              <a:rPr lang="cs-CZ" sz="1000" dirty="0" smtClean="0"/>
              <a:t>s </a:t>
            </a:r>
            <a:r>
              <a:rPr lang="cs-CZ" sz="1000" dirty="0"/>
              <a:t>nejvyšším podílem ploch v EZ na celkové výměře zemědělské půdy </a:t>
            </a:r>
            <a:r>
              <a:rPr lang="cs-CZ" sz="1000" dirty="0" smtClean="0"/>
              <a:t>2018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7022" y="5546150"/>
            <a:ext cx="1640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dirty="0">
                <a:latin typeface="Gill Sans MT" panose="020B0502020104020203" pitchFamily="34" charset="0"/>
              </a:rPr>
              <a:t>Vývoj ploch zařazených v ekologickém zemědělství v letech</a:t>
            </a:r>
            <a:r>
              <a:rPr lang="en-GB" sz="1000" b="0" dirty="0">
                <a:latin typeface="Gill Sans MT" panose="020B0502020104020203" pitchFamily="34" charset="0"/>
              </a:rPr>
              <a:t> 1985</a:t>
            </a:r>
            <a:r>
              <a:rPr lang="de-CH" sz="1000" dirty="0">
                <a:latin typeface="Gill Sans MT" panose="020B0502020104020203" pitchFamily="34" charset="0"/>
              </a:rPr>
              <a:t>–</a:t>
            </a:r>
            <a:r>
              <a:rPr lang="en-GB" sz="1000" b="0" dirty="0">
                <a:latin typeface="Gill Sans MT" panose="020B0502020104020203" pitchFamily="34" charset="0"/>
              </a:rPr>
              <a:t>201</a:t>
            </a:r>
            <a:r>
              <a:rPr lang="cs-CZ" sz="1000" b="0" dirty="0">
                <a:latin typeface="Gill Sans MT" panose="020B0502020104020203" pitchFamily="34" charset="0"/>
              </a:rPr>
              <a:t>8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2268000" y="2497033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Gerader Verbinder 25"/>
          <p:cNvCxnSpPr/>
          <p:nvPr/>
        </p:nvCxnSpPr>
        <p:spPr bwMode="auto">
          <a:xfrm>
            <a:off x="4536000" y="2505953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Gerader Verbinder 26"/>
          <p:cNvCxnSpPr/>
          <p:nvPr/>
        </p:nvCxnSpPr>
        <p:spPr bwMode="auto">
          <a:xfrm>
            <a:off x="6804000" y="2505953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9" name="TextBox 4"/>
          <p:cNvSpPr txBox="1"/>
          <p:nvPr/>
        </p:nvSpPr>
        <p:spPr>
          <a:xfrm>
            <a:off x="2205740" y="3886430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Francie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2187186" y="4205241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Itálie</a:t>
            </a:r>
          </a:p>
        </p:txBody>
      </p:sp>
      <p:sp>
        <p:nvSpPr>
          <p:cNvPr id="51" name="TextBox 4"/>
          <p:cNvSpPr txBox="1"/>
          <p:nvPr/>
        </p:nvSpPr>
        <p:spPr>
          <a:xfrm>
            <a:off x="2241826" y="4462764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Německo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2221352" y="4785584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Turecko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3" name="TextBox 4"/>
          <p:cNvSpPr txBox="1"/>
          <p:nvPr/>
        </p:nvSpPr>
        <p:spPr>
          <a:xfrm>
            <a:off x="2187923" y="3561867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Španělsko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4497576" y="3607998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Lichtenštejnsko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7" name="TextBox 4"/>
          <p:cNvSpPr txBox="1"/>
          <p:nvPr/>
        </p:nvSpPr>
        <p:spPr>
          <a:xfrm>
            <a:off x="4450756" y="4791198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Itálie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8" name="TextBox 4"/>
          <p:cNvSpPr txBox="1"/>
          <p:nvPr/>
        </p:nvSpPr>
        <p:spPr>
          <a:xfrm>
            <a:off x="4456083" y="4465508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Švédsko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9" name="TextBox 4"/>
          <p:cNvSpPr txBox="1"/>
          <p:nvPr/>
        </p:nvSpPr>
        <p:spPr>
          <a:xfrm>
            <a:off x="4469317" y="4132689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Estonsko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62" name="TextBox 4"/>
          <p:cNvSpPr txBox="1"/>
          <p:nvPr/>
        </p:nvSpPr>
        <p:spPr>
          <a:xfrm>
            <a:off x="4464113" y="3848637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Rakousko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cxnSp>
        <p:nvCxnSpPr>
          <p:cNvPr id="48" name="Gerade Verbindung mit Pfeil 47"/>
          <p:cNvCxnSpPr/>
          <p:nvPr/>
        </p:nvCxnSpPr>
        <p:spPr bwMode="auto">
          <a:xfrm flipV="1">
            <a:off x="7385248" y="1040398"/>
            <a:ext cx="1069264" cy="1069146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FFFF">
                <a:alpha val="50196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" name="Rechteck 5"/>
          <p:cNvSpPr/>
          <p:nvPr/>
        </p:nvSpPr>
        <p:spPr>
          <a:xfrm>
            <a:off x="5629464" y="5242688"/>
            <a:ext cx="5116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cs-CZ" b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procent</a:t>
            </a:r>
            <a:endParaRPr lang="en-GB" b="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61" name="Grafik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25" y="3580997"/>
            <a:ext cx="312546" cy="197799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63" y="3880563"/>
            <a:ext cx="289954" cy="182880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70" y="4492705"/>
            <a:ext cx="292608" cy="188247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27" y="4161649"/>
            <a:ext cx="292263" cy="210142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66" name="Inhaltsplatzhalter 5"/>
          <p:cNvSpPr txBox="1">
            <a:spLocks/>
          </p:cNvSpPr>
          <p:nvPr/>
        </p:nvSpPr>
        <p:spPr bwMode="auto">
          <a:xfrm>
            <a:off x="7253880" y="893589"/>
            <a:ext cx="1332000" cy="133825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+</a:t>
            </a:r>
            <a:r>
              <a:rPr lang="cs-CZ" sz="1800" b="1" kern="0" dirty="0">
                <a:solidFill>
                  <a:schemeClr val="bg1"/>
                </a:solidFill>
                <a:latin typeface="Gill Sans MT" panose="020B0502020104020203" pitchFamily="34" charset="0"/>
              </a:rPr>
              <a:t>69</a:t>
            </a:r>
            <a:r>
              <a:rPr lang="en-GB" sz="1800" b="1" kern="0" dirty="0">
                <a:solidFill>
                  <a:schemeClr val="bg1"/>
                </a:solidFill>
                <a:latin typeface="Gill Sans MT" panose="020B0502020104020203" pitchFamily="34" charset="0"/>
              </a:rPr>
              <a:t>% </a:t>
            </a:r>
            <a:r>
              <a:rPr lang="en-GB" sz="1400" b="1" kern="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b="1" kern="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cs-CZ" sz="1200" b="1" kern="0" dirty="0">
                <a:solidFill>
                  <a:schemeClr val="bg1"/>
                </a:solidFill>
                <a:latin typeface="Gill Sans MT" panose="020B0502020104020203" pitchFamily="34" charset="0"/>
              </a:rPr>
              <a:t>v letech</a:t>
            </a:r>
            <a:r>
              <a:rPr lang="cs-CZ" sz="1400" b="1" kern="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cs-CZ" sz="1400" b="1" kern="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400" b="1" kern="0" dirty="0">
                <a:solidFill>
                  <a:schemeClr val="bg1"/>
                </a:solidFill>
                <a:latin typeface="Gill Sans MT" panose="020B0502020104020203" pitchFamily="34" charset="0"/>
              </a:rPr>
              <a:t>200</a:t>
            </a:r>
            <a:r>
              <a:rPr lang="cs-CZ" sz="1400" b="1" kern="0" dirty="0">
                <a:solidFill>
                  <a:schemeClr val="bg1"/>
                </a:solidFill>
                <a:latin typeface="Gill Sans MT" panose="020B0502020104020203" pitchFamily="34" charset="0"/>
              </a:rPr>
              <a:t>9</a:t>
            </a:r>
            <a:r>
              <a:rPr lang="en-GB" sz="1400" b="1" kern="0" dirty="0">
                <a:solidFill>
                  <a:schemeClr val="bg1"/>
                </a:solidFill>
                <a:latin typeface="Gill Sans MT" panose="020B0502020104020203" pitchFamily="34" charset="0"/>
              </a:rPr>
              <a:t>-201</a:t>
            </a:r>
            <a:r>
              <a:rPr lang="cs-CZ" sz="1400" b="1" kern="0" dirty="0">
                <a:solidFill>
                  <a:schemeClr val="bg1"/>
                </a:solidFill>
                <a:latin typeface="Gill Sans MT" panose="020B0502020104020203" pitchFamily="34" charset="0"/>
              </a:rPr>
              <a:t>8</a:t>
            </a:r>
            <a:endParaRPr lang="en-GB" sz="1400" b="1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06" y="4204349"/>
            <a:ext cx="27432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78" y="3880264"/>
            <a:ext cx="27432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18" y="4496671"/>
            <a:ext cx="292608" cy="17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61" y="4801866"/>
            <a:ext cx="27432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80" y="4812858"/>
            <a:ext cx="280403" cy="1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208310"/>
            <a:ext cx="8251825" cy="371638"/>
          </a:xfrm>
        </p:spPr>
        <p:txBody>
          <a:bodyPr/>
          <a:lstStyle/>
          <a:p>
            <a:r>
              <a:rPr lang="de-CH" sz="2000" dirty="0" smtClean="0">
                <a:latin typeface="Gill Sans MT" panose="020B0502020104020203" pitchFamily="34" charset="0"/>
              </a:rPr>
              <a:t>E</a:t>
            </a:r>
            <a:r>
              <a:rPr lang="cs-CZ" sz="2000" dirty="0" smtClean="0">
                <a:latin typeface="Gill Sans MT" panose="020B0502020104020203" pitchFamily="34" charset="0"/>
              </a:rPr>
              <a:t>VROPA</a:t>
            </a:r>
            <a:r>
              <a:rPr lang="de-CH" sz="2000" dirty="0" smtClean="0">
                <a:latin typeface="Gill Sans MT" panose="020B0502020104020203" pitchFamily="34" charset="0"/>
              </a:rPr>
              <a:t>: </a:t>
            </a:r>
            <a:r>
              <a:rPr lang="cs-CZ" sz="2000" dirty="0" smtClean="0">
                <a:latin typeface="Gill Sans MT" panose="020B0502020104020203" pitchFamily="34" charset="0"/>
              </a:rPr>
              <a:t>TRH BIOPOTRAVIN 2018</a:t>
            </a:r>
            <a:endParaRPr lang="en-GB" sz="2000" dirty="0">
              <a:latin typeface="Gill Sans MT" panose="020B0502020104020203" pitchFamily="34" charset="0"/>
            </a:endParaRPr>
          </a:p>
        </p:txBody>
      </p:sp>
      <p:graphicFrame>
        <p:nvGraphicFramePr>
          <p:cNvPr id="7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214325670"/>
              </p:ext>
            </p:extLst>
          </p:nvPr>
        </p:nvGraphicFramePr>
        <p:xfrm>
          <a:off x="106467" y="3518225"/>
          <a:ext cx="230079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360000" y="664543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1550" dirty="0">
                <a:solidFill>
                  <a:schemeClr val="bg1"/>
                </a:solidFill>
                <a:latin typeface="Gill Sans MT" panose="020B0502020104020203" pitchFamily="34" charset="0"/>
              </a:rPr>
              <a:t>Evropa</a:t>
            </a:r>
            <a:r>
              <a:rPr lang="en-GB" sz="160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6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cs-CZ" sz="1550" spc="-1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40,7</a:t>
            </a:r>
            <a:r>
              <a:rPr lang="en-GB" sz="1550" spc="-1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cs-CZ" sz="1550" spc="-100" dirty="0">
                <a:solidFill>
                  <a:schemeClr val="bg1"/>
                </a:solidFill>
                <a:latin typeface="Gill Sans MT" panose="020B0502020104020203" pitchFamily="34" charset="0"/>
              </a:rPr>
              <a:t>miliard </a:t>
            </a:r>
            <a:r>
              <a:rPr lang="en-GB" sz="1550" spc="-100" dirty="0">
                <a:solidFill>
                  <a:schemeClr val="bg1"/>
                </a:solidFill>
                <a:latin typeface="Gill Sans MT" panose="020B0502020104020203" pitchFamily="34" charset="0"/>
              </a:rPr>
              <a:t>€</a:t>
            </a: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2700000" y="664543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1550" dirty="0">
                <a:solidFill>
                  <a:schemeClr val="bg1"/>
                </a:solidFill>
                <a:latin typeface="Gill Sans MT" panose="020B0502020104020203" pitchFamily="34" charset="0"/>
              </a:rPr>
              <a:t>Německo</a:t>
            </a:r>
            <a:r>
              <a:rPr lang="en-GB" sz="140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750" spc="-11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10</a:t>
            </a:r>
            <a:r>
              <a:rPr lang="cs-CZ" sz="1750" spc="-110" dirty="0">
                <a:solidFill>
                  <a:schemeClr val="bg1"/>
                </a:solidFill>
                <a:latin typeface="Gill Sans MT" panose="020B0502020104020203" pitchFamily="34" charset="0"/>
              </a:rPr>
              <a:t>,</a:t>
            </a:r>
            <a:r>
              <a:rPr lang="cs-CZ" sz="1750" spc="-11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9</a:t>
            </a:r>
            <a:r>
              <a:rPr lang="en-GB" sz="1750" spc="-11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cs-CZ" sz="1750" spc="-11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miliard </a:t>
            </a:r>
            <a:r>
              <a:rPr lang="en-GB" sz="1750" spc="-11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€</a:t>
            </a:r>
            <a:endParaRPr lang="en-GB" sz="1750" spc="-11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896000" y="664543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1800" kern="0" dirty="0" smtClean="0">
                <a:solidFill>
                  <a:schemeClr val="bg1"/>
                </a:solidFill>
              </a:rPr>
              <a:t>312</a:t>
            </a:r>
            <a:r>
              <a:rPr lang="en-GB" sz="1800" dirty="0" smtClean="0">
                <a:solidFill>
                  <a:schemeClr val="bg1"/>
                </a:solidFill>
              </a:rPr>
              <a:t>€ 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cs-CZ" sz="1200" kern="0" dirty="0" smtClean="0">
                <a:solidFill>
                  <a:schemeClr val="bg1"/>
                </a:solidFill>
              </a:rPr>
              <a:t>spotřeba </a:t>
            </a:r>
            <a:r>
              <a:rPr lang="cs-CZ" sz="1200" kern="0" dirty="0">
                <a:solidFill>
                  <a:schemeClr val="bg1"/>
                </a:solidFill>
              </a:rPr>
              <a:t>na osobu/rok v Dánsku a Švýcarsku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7164000" y="664543"/>
            <a:ext cx="1512000" cy="1512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2" name="Diagramm 2"/>
          <p:cNvGraphicFramePr/>
          <p:nvPr>
            <p:extLst>
              <p:ext uri="{D42A27DB-BD31-4B8C-83A1-F6EECF244321}">
                <p14:modId xmlns:p14="http://schemas.microsoft.com/office/powerpoint/2010/main" val="2198343196"/>
              </p:ext>
            </p:extLst>
          </p:nvPr>
        </p:nvGraphicFramePr>
        <p:xfrm>
          <a:off x="2823048" y="3590645"/>
          <a:ext cx="1796285" cy="192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924238425"/>
              </p:ext>
            </p:extLst>
          </p:nvPr>
        </p:nvGraphicFramePr>
        <p:xfrm>
          <a:off x="5370529" y="3536067"/>
          <a:ext cx="134655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Diagramm 2"/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1406387729"/>
              </p:ext>
            </p:extLst>
          </p:nvPr>
        </p:nvGraphicFramePr>
        <p:xfrm>
          <a:off x="7805045" y="3508605"/>
          <a:ext cx="1096704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6000" y="2284543"/>
            <a:ext cx="2016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0" dirty="0">
                <a:latin typeface="Gill Sans MT" panose="020B0502020104020203" pitchFamily="34" charset="0"/>
              </a:rPr>
              <a:t>Evropská Unie </a:t>
            </a:r>
            <a:r>
              <a:rPr lang="en-GB" sz="1100" b="0" dirty="0">
                <a:latin typeface="Gill Sans MT" panose="020B0502020104020203" pitchFamily="34" charset="0"/>
              </a:rPr>
              <a:t>(</a:t>
            </a:r>
            <a:r>
              <a:rPr lang="cs-CZ" sz="1100" dirty="0">
                <a:latin typeface="Gill Sans MT" panose="020B0502020104020203" pitchFamily="34" charset="0"/>
              </a:rPr>
              <a:t>37.4</a:t>
            </a:r>
            <a:r>
              <a:rPr lang="en-GB" sz="1100" b="0" dirty="0">
                <a:latin typeface="Gill Sans MT" panose="020B0502020104020203" pitchFamily="34" charset="0"/>
              </a:rPr>
              <a:t> </a:t>
            </a:r>
            <a:r>
              <a:rPr lang="cs-CZ" sz="1100" b="0" dirty="0">
                <a:latin typeface="Gill Sans MT" panose="020B0502020104020203" pitchFamily="34" charset="0"/>
              </a:rPr>
              <a:t>miliard</a:t>
            </a:r>
            <a:r>
              <a:rPr lang="en-GB" sz="1100" b="0" dirty="0">
                <a:latin typeface="Gill Sans MT" panose="020B0502020104020203" pitchFamily="34" charset="0"/>
              </a:rPr>
              <a:t>€) </a:t>
            </a:r>
            <a:r>
              <a:rPr lang="cs-CZ" sz="1100" b="0" dirty="0">
                <a:latin typeface="Gill Sans MT" panose="020B0502020104020203" pitchFamily="34" charset="0"/>
              </a:rPr>
              <a:t>je druhým největším trhem po USA </a:t>
            </a:r>
            <a:r>
              <a:rPr lang="en-GB" sz="1100" b="0" dirty="0">
                <a:latin typeface="Gill Sans MT" panose="020B0502020104020203" pitchFamily="34" charset="0"/>
              </a:rPr>
              <a:t>(</a:t>
            </a:r>
            <a:r>
              <a:rPr lang="cs-CZ" sz="1100" b="0" dirty="0">
                <a:latin typeface="Gill Sans MT" panose="020B0502020104020203" pitchFamily="34" charset="0"/>
              </a:rPr>
              <a:t>40.6</a:t>
            </a:r>
            <a:r>
              <a:rPr lang="en-GB" sz="1100" b="0" dirty="0">
                <a:latin typeface="Gill Sans MT" panose="020B0502020104020203" pitchFamily="34" charset="0"/>
              </a:rPr>
              <a:t> </a:t>
            </a:r>
            <a:r>
              <a:rPr lang="cs-CZ" sz="1100" b="0" dirty="0">
                <a:latin typeface="Gill Sans MT" panose="020B0502020104020203" pitchFamily="34" charset="0"/>
              </a:rPr>
              <a:t>miliard </a:t>
            </a:r>
            <a:r>
              <a:rPr lang="en-GB" sz="1100" dirty="0">
                <a:latin typeface="Gill Sans MT" panose="020B0502020104020203" pitchFamily="34" charset="0"/>
              </a:rPr>
              <a:t>€</a:t>
            </a:r>
            <a:r>
              <a:rPr lang="cs-CZ" sz="1100" dirty="0">
                <a:latin typeface="Gill Sans MT" panose="020B0502020104020203" pitchFamily="34" charset="0"/>
              </a:rPr>
              <a:t>)</a:t>
            </a:r>
            <a:r>
              <a:rPr lang="en-GB" sz="1100" dirty="0">
                <a:latin typeface="Gill Sans MT" panose="020B0502020104020203" pitchFamily="34" charset="0"/>
              </a:rPr>
              <a:t> </a:t>
            </a:r>
            <a:r>
              <a:rPr lang="cs-CZ" sz="1100" b="0" dirty="0">
                <a:latin typeface="Gill Sans MT" panose="020B0502020104020203" pitchFamily="34" charset="0"/>
              </a:rPr>
              <a:t>a Číně</a:t>
            </a:r>
            <a:r>
              <a:rPr lang="en-GB" sz="1100" b="0" dirty="0">
                <a:latin typeface="Gill Sans MT" panose="020B0502020104020203" pitchFamily="34" charset="0"/>
              </a:rPr>
              <a:t>. </a:t>
            </a:r>
            <a:br>
              <a:rPr lang="en-GB" sz="1100" b="0" dirty="0">
                <a:latin typeface="Gill Sans MT" panose="020B0502020104020203" pitchFamily="34" charset="0"/>
              </a:rPr>
            </a:br>
            <a:r>
              <a:rPr lang="cs-CZ" sz="1100" b="0" dirty="0">
                <a:latin typeface="Gill Sans MT" panose="020B0502020104020203" pitchFamily="34" charset="0"/>
              </a:rPr>
              <a:t>Dle kontinentu </a:t>
            </a:r>
            <a:r>
              <a:rPr lang="cs-CZ" sz="1100" dirty="0">
                <a:latin typeface="Gill Sans MT" panose="020B0502020104020203" pitchFamily="34" charset="0"/>
              </a:rPr>
              <a:t>je Severní Amerika</a:t>
            </a:r>
            <a:r>
              <a:rPr lang="en-GB" sz="1100" b="0" dirty="0">
                <a:latin typeface="Gill Sans MT" panose="020B0502020104020203" pitchFamily="34" charset="0"/>
              </a:rPr>
              <a:t> </a:t>
            </a:r>
            <a:r>
              <a:rPr lang="cs-CZ" sz="1100" b="0" dirty="0">
                <a:latin typeface="Gill Sans MT" panose="020B0502020104020203" pitchFamily="34" charset="0"/>
              </a:rPr>
              <a:t>na prvním místě </a:t>
            </a:r>
            <a:r>
              <a:rPr lang="en-GB" sz="1100" b="0" dirty="0">
                <a:latin typeface="Gill Sans MT" panose="020B0502020104020203" pitchFamily="34" charset="0"/>
              </a:rPr>
              <a:t>(43 </a:t>
            </a:r>
            <a:r>
              <a:rPr lang="cs-CZ" sz="1100" b="0" dirty="0">
                <a:latin typeface="Gill Sans MT" panose="020B0502020104020203" pitchFamily="34" charset="0"/>
              </a:rPr>
              <a:t>miliard </a:t>
            </a:r>
            <a:r>
              <a:rPr lang="en-GB" sz="1100" b="0" dirty="0">
                <a:latin typeface="Gill Sans MT" panose="020B0502020104020203" pitchFamily="34" charset="0"/>
              </a:rPr>
              <a:t>€), </a:t>
            </a:r>
            <a:r>
              <a:rPr lang="cs-CZ" sz="1100" b="0" dirty="0">
                <a:latin typeface="Gill Sans MT" panose="020B0502020104020203" pitchFamily="34" charset="0"/>
              </a:rPr>
              <a:t>následovaná Evropou a Asií.</a:t>
            </a:r>
            <a:endParaRPr lang="en-GB" sz="1100" b="0" dirty="0"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8000" y="2284543"/>
            <a:ext cx="2016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0" dirty="0">
                <a:latin typeface="Gill Sans MT" panose="020B0502020104020203" pitchFamily="34" charset="0"/>
              </a:rPr>
              <a:t>Evropské země s největšími trhy s biopotravinami jsou</a:t>
            </a:r>
            <a:r>
              <a:rPr lang="en-GB" sz="1100" b="0" dirty="0">
                <a:latin typeface="Gill Sans MT" panose="020B0502020104020203" pitchFamily="34" charset="0"/>
              </a:rPr>
              <a:t> </a:t>
            </a:r>
            <a:r>
              <a:rPr lang="cs-CZ" sz="1100" b="0" dirty="0">
                <a:latin typeface="Gill Sans MT" panose="020B0502020104020203" pitchFamily="34" charset="0"/>
              </a:rPr>
              <a:t>Něměcko</a:t>
            </a:r>
            <a:r>
              <a:rPr lang="en-GB" sz="1100" b="0" dirty="0">
                <a:latin typeface="Gill Sans MT" panose="020B0502020104020203" pitchFamily="34" charset="0"/>
              </a:rPr>
              <a:t>, </a:t>
            </a:r>
            <a:r>
              <a:rPr lang="cs-CZ" sz="1100" b="0" dirty="0">
                <a:latin typeface="Gill Sans MT" panose="020B0502020104020203" pitchFamily="34" charset="0"/>
              </a:rPr>
              <a:t>Francie </a:t>
            </a:r>
            <a:r>
              <a:rPr lang="en-GB" sz="1100" b="0" dirty="0">
                <a:latin typeface="Gill Sans MT" panose="020B0502020104020203" pitchFamily="34" charset="0"/>
              </a:rPr>
              <a:t>(</a:t>
            </a:r>
            <a:r>
              <a:rPr lang="cs-CZ" sz="1100" b="0" dirty="0">
                <a:latin typeface="Gill Sans MT" panose="020B0502020104020203" pitchFamily="34" charset="0"/>
              </a:rPr>
              <a:t>9.1 miliard </a:t>
            </a:r>
            <a:r>
              <a:rPr lang="en-GB" sz="1100" b="0" dirty="0">
                <a:latin typeface="Gill Sans MT" panose="020B0502020104020203" pitchFamily="34" charset="0"/>
              </a:rPr>
              <a:t>€), </a:t>
            </a:r>
            <a:r>
              <a:rPr lang="cs-CZ" sz="1100" dirty="0">
                <a:latin typeface="Gill Sans MT" panose="020B0502020104020203" pitchFamily="34" charset="0"/>
              </a:rPr>
              <a:t>Itálie </a:t>
            </a:r>
            <a:r>
              <a:rPr lang="en-GB" sz="1100" b="0" dirty="0">
                <a:latin typeface="Gill Sans MT" panose="020B0502020104020203" pitchFamily="34" charset="0"/>
              </a:rPr>
              <a:t>(3.</a:t>
            </a:r>
            <a:r>
              <a:rPr lang="cs-CZ" sz="1100" b="0" dirty="0">
                <a:latin typeface="Gill Sans MT" panose="020B0502020104020203" pitchFamily="34" charset="0"/>
              </a:rPr>
              <a:t>5</a:t>
            </a:r>
            <a:r>
              <a:rPr lang="en-GB" sz="1100" b="0" dirty="0">
                <a:latin typeface="Gill Sans MT" panose="020B0502020104020203" pitchFamily="34" charset="0"/>
              </a:rPr>
              <a:t> </a:t>
            </a:r>
            <a:r>
              <a:rPr lang="cs-CZ" sz="1100" b="0" dirty="0">
                <a:latin typeface="Gill Sans MT" panose="020B0502020104020203" pitchFamily="34" charset="0"/>
              </a:rPr>
              <a:t>miliard </a:t>
            </a:r>
            <a:r>
              <a:rPr lang="en-GB" sz="1100" b="0" dirty="0">
                <a:latin typeface="Gill Sans MT" panose="020B0502020104020203" pitchFamily="34" charset="0"/>
              </a:rPr>
              <a:t>€), </a:t>
            </a:r>
            <a:r>
              <a:rPr lang="cs-CZ" sz="1100" b="0" dirty="0">
                <a:latin typeface="Gill Sans MT" panose="020B0502020104020203" pitchFamily="34" charset="0"/>
              </a:rPr>
              <a:t>a Švýcarsko </a:t>
            </a:r>
            <a:r>
              <a:rPr lang="en-GB" sz="1100" b="0" dirty="0">
                <a:latin typeface="Gill Sans MT" panose="020B0502020104020203" pitchFamily="34" charset="0"/>
              </a:rPr>
              <a:t>(2.</a:t>
            </a:r>
            <a:r>
              <a:rPr lang="cs-CZ" sz="1100" b="0" dirty="0">
                <a:latin typeface="Gill Sans MT" panose="020B0502020104020203" pitchFamily="34" charset="0"/>
              </a:rPr>
              <a:t>7</a:t>
            </a:r>
            <a:r>
              <a:rPr lang="en-GB" sz="1100" b="0" dirty="0">
                <a:latin typeface="Gill Sans MT" panose="020B0502020104020203" pitchFamily="34" charset="0"/>
              </a:rPr>
              <a:t> </a:t>
            </a:r>
            <a:r>
              <a:rPr lang="cs-CZ" sz="1100" b="0" dirty="0">
                <a:latin typeface="Gill Sans MT" panose="020B0502020104020203" pitchFamily="34" charset="0"/>
              </a:rPr>
              <a:t>miliard </a:t>
            </a:r>
            <a:r>
              <a:rPr lang="en-GB" sz="1100" b="0" dirty="0">
                <a:latin typeface="Gill Sans MT" panose="020B0502020104020203" pitchFamily="34" charset="0"/>
              </a:rPr>
              <a:t>€).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0000" y="2284543"/>
            <a:ext cx="2016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Dánsko </a:t>
            </a:r>
            <a:r>
              <a:rPr lang="cs-CZ" sz="1100" dirty="0"/>
              <a:t>a Švýcarsko mají nejvyšší spotřebu biopotravin na osobu/rok na světě</a:t>
            </a:r>
            <a:r>
              <a:rPr lang="en-GB" sz="1100" dirty="0"/>
              <a:t>, </a:t>
            </a:r>
            <a:r>
              <a:rPr lang="cs-CZ" sz="1100" dirty="0"/>
              <a:t>následuje Švédsko</a:t>
            </a:r>
            <a:r>
              <a:rPr lang="en-GB" sz="1100" dirty="0"/>
              <a:t>, </a:t>
            </a:r>
            <a:r>
              <a:rPr lang="cs-CZ" sz="1100" dirty="0"/>
              <a:t>Lucembursko a Rakousko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6984000" y="2284543"/>
            <a:ext cx="2016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Nejvyšší </a:t>
            </a:r>
            <a:r>
              <a:rPr lang="cs-CZ" sz="1100" dirty="0"/>
              <a:t>podíl biopotravin na celkovém trhu potravin má Dánsko</a:t>
            </a:r>
            <a:r>
              <a:rPr lang="en-GB" sz="1100" dirty="0"/>
              <a:t>, </a:t>
            </a:r>
            <a:r>
              <a:rPr lang="cs-CZ" sz="1100" dirty="0"/>
              <a:t>následované Švýcarskem</a:t>
            </a:r>
            <a:r>
              <a:rPr lang="en-GB" sz="1100" dirty="0"/>
              <a:t>,</a:t>
            </a:r>
            <a:r>
              <a:rPr lang="cs-CZ" sz="1100" dirty="0"/>
              <a:t> Švédskem,</a:t>
            </a:r>
            <a:r>
              <a:rPr lang="en-GB" sz="1100" dirty="0"/>
              <a:t> </a:t>
            </a:r>
            <a:r>
              <a:rPr lang="cs-CZ" sz="1100" dirty="0"/>
              <a:t>Rakouskem</a:t>
            </a:r>
            <a:r>
              <a:rPr lang="en-GB" sz="1100" dirty="0"/>
              <a:t> </a:t>
            </a:r>
            <a:r>
              <a:rPr lang="cs-CZ" sz="1100" dirty="0"/>
              <a:t>a Lucemburskem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227798" y="5558023"/>
            <a:ext cx="2054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Rozdělení </a:t>
            </a:r>
            <a:r>
              <a:rPr lang="cs-CZ" sz="1000" dirty="0"/>
              <a:t>velikosti maloobchodních tržeb za biopotraviny dle státu 2018</a:t>
            </a:r>
            <a:endParaRPr lang="en-GB" sz="1000" dirty="0"/>
          </a:p>
          <a:p>
            <a:endParaRPr lang="en-GB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699999" y="5558023"/>
            <a:ext cx="18910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dirty="0">
                <a:latin typeface="Gill Sans MT" panose="020B0502020104020203" pitchFamily="34" charset="0"/>
              </a:rPr>
              <a:t>Země </a:t>
            </a:r>
            <a:r>
              <a:rPr lang="cs-CZ" sz="1000" dirty="0" smtClean="0"/>
              <a:t>s </a:t>
            </a:r>
            <a:r>
              <a:rPr lang="cs-CZ" sz="1000" dirty="0"/>
              <a:t>největším trhem biopotravin 2018</a:t>
            </a:r>
            <a:endParaRPr lang="en-GB" sz="1000" dirty="0"/>
          </a:p>
          <a:p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5637" y="5574673"/>
            <a:ext cx="20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Pět zemí s nejvyšší spotřebou biopotravin na osobu/rok 2018</a:t>
            </a:r>
            <a:endParaRPr lang="en-GB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6993269" y="5565042"/>
            <a:ext cx="1908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Pět zemí s nejvyšším podílem biopotravin na celkovém trhu potravin 2018</a:t>
            </a:r>
            <a:endParaRPr lang="en-GB" sz="1000" dirty="0"/>
          </a:p>
        </p:txBody>
      </p:sp>
      <p:sp>
        <p:nvSpPr>
          <p:cNvPr id="20" name="TextBox 2"/>
          <p:cNvSpPr txBox="1"/>
          <p:nvPr/>
        </p:nvSpPr>
        <p:spPr>
          <a:xfrm>
            <a:off x="6783356" y="6381908"/>
            <a:ext cx="225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0" dirty="0">
                <a:latin typeface="Gill Sans MT" panose="020B0502020104020203" pitchFamily="34" charset="0"/>
              </a:rPr>
              <a:t>Zdroj</a:t>
            </a:r>
            <a:r>
              <a:rPr lang="en-GB" sz="800" b="0" dirty="0">
                <a:latin typeface="Gill Sans MT" panose="020B0502020104020203" pitchFamily="34" charset="0"/>
              </a:rPr>
              <a:t>: FiBL survey </a:t>
            </a:r>
            <a:r>
              <a:rPr lang="cs-CZ" sz="800" b="0" dirty="0">
                <a:latin typeface="Gill Sans MT" panose="020B0502020104020203" pitchFamily="34" charset="0"/>
              </a:rPr>
              <a:t>2020. </a:t>
            </a:r>
            <a:r>
              <a:rPr lang="en-GB" sz="800" b="0" dirty="0">
                <a:latin typeface="Gill Sans MT" panose="020B0502020104020203" pitchFamily="34" charset="0"/>
              </a:rPr>
              <a:t>www.organic-world.net</a:t>
            </a:r>
          </a:p>
        </p:txBody>
      </p:sp>
      <p:cxnSp>
        <p:nvCxnSpPr>
          <p:cNvPr id="22" name="Gerader Verbinder 21"/>
          <p:cNvCxnSpPr/>
          <p:nvPr/>
        </p:nvCxnSpPr>
        <p:spPr bwMode="auto">
          <a:xfrm>
            <a:off x="2268000" y="2392543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4536000" y="2401463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Gerader Verbinder 23"/>
          <p:cNvCxnSpPr/>
          <p:nvPr/>
        </p:nvCxnSpPr>
        <p:spPr bwMode="auto">
          <a:xfrm>
            <a:off x="6804000" y="2401463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9" name="Grafi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96" y="3605076"/>
            <a:ext cx="182880" cy="18288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12" y="4499202"/>
            <a:ext cx="289961" cy="186719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22" y="3915055"/>
            <a:ext cx="182880" cy="18288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70" y="4205756"/>
            <a:ext cx="292608" cy="182880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48" y="3629849"/>
            <a:ext cx="276394" cy="18288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474" y="3920662"/>
            <a:ext cx="289650" cy="182880"/>
          </a:xfrm>
          <a:prstGeom prst="rect">
            <a:avLst/>
          </a:prstGeom>
        </p:spPr>
      </p:pic>
      <p:sp>
        <p:nvSpPr>
          <p:cNvPr id="42" name="TextBox 4"/>
          <p:cNvSpPr txBox="1"/>
          <p:nvPr/>
        </p:nvSpPr>
        <p:spPr>
          <a:xfrm>
            <a:off x="2020991" y="4695112"/>
            <a:ext cx="896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dirty="0" smtClean="0">
                <a:latin typeface="Gill Sans MT" panose="020B0502020104020203" pitchFamily="34" charset="0"/>
              </a:rPr>
              <a:t>Spojené království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3" name="TextBox 4"/>
          <p:cNvSpPr txBox="1"/>
          <p:nvPr/>
        </p:nvSpPr>
        <p:spPr>
          <a:xfrm>
            <a:off x="2058320" y="445694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Švýcarsko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4" name="TextBox 4"/>
          <p:cNvSpPr txBox="1"/>
          <p:nvPr/>
        </p:nvSpPr>
        <p:spPr>
          <a:xfrm>
            <a:off x="2058321" y="418017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Itálie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2058322" y="388402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Franice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6" name="TextBox 4"/>
          <p:cNvSpPr txBox="1"/>
          <p:nvPr/>
        </p:nvSpPr>
        <p:spPr>
          <a:xfrm>
            <a:off x="2074657" y="363142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Německo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7" name="TextBox 4"/>
          <p:cNvSpPr txBox="1"/>
          <p:nvPr/>
        </p:nvSpPr>
        <p:spPr>
          <a:xfrm>
            <a:off x="4458634" y="473965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dirty="0">
                <a:latin typeface="Gill Sans MT" panose="020B0502020104020203" pitchFamily="34" charset="0"/>
              </a:rPr>
              <a:t>Rakousko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4458634" y="4442487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Lucembursko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9" name="TextBox 4"/>
          <p:cNvSpPr txBox="1"/>
          <p:nvPr/>
        </p:nvSpPr>
        <p:spPr>
          <a:xfrm>
            <a:off x="4440443" y="4150872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Švédsko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4458634" y="3880409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Dánsko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4458634" y="358879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Švýcarsko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6798132" y="362206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Dánsko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6790106" y="415742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Švédsko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5" name="TextBox 4"/>
          <p:cNvSpPr txBox="1"/>
          <p:nvPr/>
        </p:nvSpPr>
        <p:spPr>
          <a:xfrm>
            <a:off x="6790107" y="3884529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Švýcarsko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6" name="TextBox 4"/>
          <p:cNvSpPr txBox="1"/>
          <p:nvPr/>
        </p:nvSpPr>
        <p:spPr>
          <a:xfrm>
            <a:off x="6823906" y="4469409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Rakousko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7" name="TextBox 4"/>
          <p:cNvSpPr txBox="1"/>
          <p:nvPr/>
        </p:nvSpPr>
        <p:spPr>
          <a:xfrm>
            <a:off x="6842745" y="4777857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>
                <a:latin typeface="Gill Sans MT" panose="020B0502020104020203" pitchFamily="34" charset="0"/>
              </a:rPr>
              <a:t>Lucembursko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60" name="Inhaltsplatzhalter 5"/>
          <p:cNvSpPr txBox="1">
            <a:spLocks/>
          </p:cNvSpPr>
          <p:nvPr/>
        </p:nvSpPr>
        <p:spPr bwMode="auto">
          <a:xfrm>
            <a:off x="7164000" y="664711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1800" dirty="0" smtClean="0">
                <a:solidFill>
                  <a:schemeClr val="bg1"/>
                </a:solidFill>
              </a:rPr>
              <a:t>11,5 </a:t>
            </a:r>
            <a:r>
              <a:rPr lang="en-GB" sz="1800" kern="0" dirty="0">
                <a:solidFill>
                  <a:schemeClr val="bg1"/>
                </a:solidFill>
              </a:rPr>
              <a:t>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cs-CZ" sz="1200" kern="0" dirty="0">
                <a:solidFill>
                  <a:schemeClr val="bg1"/>
                </a:solidFill>
              </a:rPr>
              <a:t>trhu s potravinami tvoří v Dánsku biopotraviny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pic>
        <p:nvPicPr>
          <p:cNvPr id="58" name="Grafik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12" y="3906694"/>
            <a:ext cx="289961" cy="182158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54" y="4189163"/>
            <a:ext cx="289610" cy="182880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80" y="4512232"/>
            <a:ext cx="274588" cy="182880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80" y="4810861"/>
            <a:ext cx="274588" cy="1731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60" y="4208330"/>
            <a:ext cx="289650" cy="1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Grafik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88" y="4779369"/>
            <a:ext cx="274588" cy="182880"/>
          </a:xfrm>
          <a:prstGeom prst="rect">
            <a:avLst/>
          </a:prstGeom>
        </p:spPr>
      </p:pic>
      <p:pic>
        <p:nvPicPr>
          <p:cNvPr id="65" name="Grafi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40" y="4481083"/>
            <a:ext cx="182880" cy="18288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36" y="4772864"/>
            <a:ext cx="285856" cy="1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57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BL_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C8E"/>
      </a:accent1>
      <a:accent2>
        <a:srgbClr val="5998A1"/>
      </a:accent2>
      <a:accent3>
        <a:srgbClr val="F5A74C"/>
      </a:accent3>
      <a:accent4>
        <a:srgbClr val="AEA74C"/>
      </a:accent4>
      <a:accent5>
        <a:srgbClr val="45B5A0"/>
      </a:accent5>
      <a:accent6>
        <a:srgbClr val="64827E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CE18F8DE21746B13E196ECDFF44C0" ma:contentTypeVersion="5" ma:contentTypeDescription="Create a new document." ma:contentTypeScope="" ma:versionID="cc3431f56ec274bbd9ab2455b4d0b0ad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10aed6f72c39a098e1b642a5ae5c4fd8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 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Props1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460DBC-1AB1-4267-8366-13B082092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1F0389-DCC4-4552-AF62-62FC06389D9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926ccd4c-651f-4ccc-af87-3950eef9fdad"/>
    <ds:schemaRef ds:uri="http://purl.org/dc/terms/"/>
    <ds:schemaRef ds:uri="dd18740c-b141-4d05-9751-e9f3dcf7e76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1314</Words>
  <Application>Microsoft Office PowerPoint</Application>
  <PresentationFormat>Předvádění na obrazovce (4:3)</PresentationFormat>
  <Paragraphs>255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Arial Black</vt:lpstr>
      <vt:lpstr>Calibri</vt:lpstr>
      <vt:lpstr>Gill Sans MT</vt:lpstr>
      <vt:lpstr>Symbol</vt:lpstr>
      <vt:lpstr>Office Theme</vt:lpstr>
      <vt:lpstr>Prezentace aplikace PowerPoint</vt:lpstr>
      <vt:lpstr>STRUKTURA UŽITÍ PŮDY V EKOLOGICKÉM ZEMĚDĚLSTVÍ 2018</vt:lpstr>
      <vt:lpstr>STRUKTURA UŽITÍ PŮDY V EKOLOGICKÉM ZEMĚDĚLSTVÍ 2018</vt:lpstr>
      <vt:lpstr>EKOLOGICKÉ ZEMĚDĚLSTVÍ 2018</vt:lpstr>
      <vt:lpstr>EKOLOGIČTÍ ZEMĚDĚLCI 2018</vt:lpstr>
      <vt:lpstr>TRH BIOPOTRAVIN 2018</vt:lpstr>
      <vt:lpstr>EVROPA: EKOLOGICKÉ ZEMĚDĚLSTVÍ 2018</vt:lpstr>
      <vt:lpstr>EVROPA: TRH BIOPOTRAVIN 2018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PowerPoint presentations</dc:title>
  <dc:creator>Bissig Simone</dc:creator>
  <cp:lastModifiedBy>Andrea Hrabalová</cp:lastModifiedBy>
  <cp:revision>534</cp:revision>
  <dcterms:created xsi:type="dcterms:W3CDTF">2017-07-05T11:54:42Z</dcterms:created>
  <dcterms:modified xsi:type="dcterms:W3CDTF">2020-03-20T12:03:56Z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